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47"/>
  </p:notesMasterIdLst>
  <p:handoutMasterIdLst>
    <p:handoutMasterId r:id="rId48"/>
  </p:handoutMasterIdLst>
  <p:sldIdLst>
    <p:sldId id="404" r:id="rId2"/>
    <p:sldId id="429" r:id="rId3"/>
    <p:sldId id="283" r:id="rId4"/>
    <p:sldId id="442" r:id="rId5"/>
    <p:sldId id="441" r:id="rId6"/>
    <p:sldId id="448" r:id="rId7"/>
    <p:sldId id="455" r:id="rId8"/>
    <p:sldId id="424" r:id="rId9"/>
    <p:sldId id="306" r:id="rId10"/>
    <p:sldId id="359" r:id="rId11"/>
    <p:sldId id="327" r:id="rId12"/>
    <p:sldId id="454" r:id="rId13"/>
    <p:sldId id="453" r:id="rId14"/>
    <p:sldId id="446" r:id="rId15"/>
    <p:sldId id="452" r:id="rId16"/>
    <p:sldId id="430" r:id="rId17"/>
    <p:sldId id="447" r:id="rId18"/>
    <p:sldId id="425" r:id="rId19"/>
    <p:sldId id="287" r:id="rId20"/>
    <p:sldId id="433" r:id="rId21"/>
    <p:sldId id="450" r:id="rId22"/>
    <p:sldId id="449" r:id="rId23"/>
    <p:sldId id="365" r:id="rId24"/>
    <p:sldId id="385" r:id="rId25"/>
    <p:sldId id="422" r:id="rId26"/>
    <p:sldId id="421" r:id="rId27"/>
    <p:sldId id="427" r:id="rId28"/>
    <p:sldId id="292" r:id="rId29"/>
    <p:sldId id="293" r:id="rId30"/>
    <p:sldId id="294" r:id="rId31"/>
    <p:sldId id="299" r:id="rId32"/>
    <p:sldId id="300" r:id="rId33"/>
    <p:sldId id="309" r:id="rId34"/>
    <p:sldId id="310" r:id="rId35"/>
    <p:sldId id="405" r:id="rId36"/>
    <p:sldId id="411" r:id="rId37"/>
    <p:sldId id="412" r:id="rId38"/>
    <p:sldId id="361" r:id="rId39"/>
    <p:sldId id="312" r:id="rId40"/>
    <p:sldId id="434" r:id="rId41"/>
    <p:sldId id="420" r:id="rId42"/>
    <p:sldId id="362" r:id="rId43"/>
    <p:sldId id="360" r:id="rId44"/>
    <p:sldId id="436" r:id="rId45"/>
    <p:sldId id="438" r:id="rId46"/>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y Alexander" initials="MA" lastIdx="1" clrIdx="0">
    <p:extLst>
      <p:ext uri="{19B8F6BF-5375-455C-9EA6-DF929625EA0E}">
        <p15:presenceInfo xmlns:p15="http://schemas.microsoft.com/office/powerpoint/2012/main" userId="S-1-5-21-1586713973-2777002684-1287109551-1154" providerId="AD"/>
      </p:ext>
    </p:extLst>
  </p:cmAuthor>
  <p:cmAuthor id="2" name="Brad Williams" initials="BW" lastIdx="2" clrIdx="1">
    <p:extLst>
      <p:ext uri="{19B8F6BF-5375-455C-9EA6-DF929625EA0E}">
        <p15:presenceInfo xmlns:p15="http://schemas.microsoft.com/office/powerpoint/2012/main" userId="S::bwilliams@collegeoptions.org::04c0e09a-02c8-4bd2-84c3-59224c1e54f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3B0C"/>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90" autoAdjust="0"/>
    <p:restoredTop sz="95064" autoAdjust="0"/>
  </p:normalViewPr>
  <p:slideViewPr>
    <p:cSldViewPr>
      <p:cViewPr varScale="1">
        <p:scale>
          <a:sx n="106" d="100"/>
          <a:sy n="106" d="100"/>
        </p:scale>
        <p:origin x="200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4" d="100"/>
          <a:sy n="84" d="100"/>
        </p:scale>
        <p:origin x="-3768" y="-9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4"/>
            <a:ext cx="3038145" cy="462721"/>
          </a:xfrm>
          <a:prstGeom prst="rect">
            <a:avLst/>
          </a:prstGeom>
        </p:spPr>
        <p:txBody>
          <a:bodyPr vert="horz" lIns="92207" tIns="46102" rIns="92207" bIns="46102"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0736" y="4"/>
            <a:ext cx="3038145" cy="462721"/>
          </a:xfrm>
          <a:prstGeom prst="rect">
            <a:avLst/>
          </a:prstGeom>
        </p:spPr>
        <p:txBody>
          <a:bodyPr vert="horz" lIns="92207" tIns="46102" rIns="92207" bIns="46102" rtlCol="0"/>
          <a:lstStyle>
            <a:lvl1pPr algn="r" fontAlgn="auto">
              <a:spcBef>
                <a:spcPts val="0"/>
              </a:spcBef>
              <a:spcAft>
                <a:spcPts val="0"/>
              </a:spcAft>
              <a:defRPr sz="1200">
                <a:latin typeface="+mn-lt"/>
              </a:defRPr>
            </a:lvl1pPr>
          </a:lstStyle>
          <a:p>
            <a:pPr>
              <a:defRPr/>
            </a:pPr>
            <a:endParaRPr lang="en-US" dirty="0"/>
          </a:p>
        </p:txBody>
      </p:sp>
      <p:sp>
        <p:nvSpPr>
          <p:cNvPr id="4" name="Footer Placeholder 3"/>
          <p:cNvSpPr>
            <a:spLocks noGrp="1"/>
          </p:cNvSpPr>
          <p:nvPr>
            <p:ph type="ftr" sz="quarter" idx="2"/>
          </p:nvPr>
        </p:nvSpPr>
        <p:spPr>
          <a:xfrm>
            <a:off x="3" y="8771832"/>
            <a:ext cx="3038145" cy="462721"/>
          </a:xfrm>
          <a:prstGeom prst="rect">
            <a:avLst/>
          </a:prstGeom>
        </p:spPr>
        <p:txBody>
          <a:bodyPr vert="horz" lIns="92207" tIns="46102" rIns="92207" bIns="46102"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0736" y="8771832"/>
            <a:ext cx="3038145" cy="462721"/>
          </a:xfrm>
          <a:prstGeom prst="rect">
            <a:avLst/>
          </a:prstGeom>
        </p:spPr>
        <p:txBody>
          <a:bodyPr vert="horz" lIns="92207" tIns="46102" rIns="92207" bIns="46102" rtlCol="0" anchor="b"/>
          <a:lstStyle>
            <a:lvl1pPr algn="r" fontAlgn="auto">
              <a:spcBef>
                <a:spcPts val="0"/>
              </a:spcBef>
              <a:spcAft>
                <a:spcPts val="0"/>
              </a:spcAft>
              <a:defRPr sz="1200">
                <a:latin typeface="+mn-lt"/>
              </a:defRPr>
            </a:lvl1pPr>
          </a:lstStyle>
          <a:p>
            <a:pPr>
              <a:defRPr/>
            </a:pPr>
            <a:endParaRPr lang="en-US" dirty="0"/>
          </a:p>
        </p:txBody>
      </p:sp>
    </p:spTree>
    <p:extLst>
      <p:ext uri="{BB962C8B-B14F-4D97-AF65-F5344CB8AC3E}">
        <p14:creationId xmlns:p14="http://schemas.microsoft.com/office/powerpoint/2010/main" val="35395155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4"/>
            <a:ext cx="3038145" cy="462721"/>
          </a:xfrm>
          <a:prstGeom prst="rect">
            <a:avLst/>
          </a:prstGeom>
        </p:spPr>
        <p:txBody>
          <a:bodyPr vert="horz" lIns="92207" tIns="46102" rIns="92207" bIns="46102"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736" y="4"/>
            <a:ext cx="3038145" cy="462721"/>
          </a:xfrm>
          <a:prstGeom prst="rect">
            <a:avLst/>
          </a:prstGeom>
        </p:spPr>
        <p:txBody>
          <a:bodyPr vert="horz" lIns="92207" tIns="46102" rIns="92207" bIns="46102" rtlCol="0"/>
          <a:lstStyle>
            <a:lvl1pPr algn="r" fontAlgn="auto">
              <a:spcBef>
                <a:spcPts val="0"/>
              </a:spcBef>
              <a:spcAft>
                <a:spcPts val="0"/>
              </a:spcAft>
              <a:defRPr sz="1200">
                <a:latin typeface="+mn-lt"/>
              </a:defRPr>
            </a:lvl1pPr>
          </a:lstStyle>
          <a:p>
            <a:pPr>
              <a:defRPr/>
            </a:pPr>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207" tIns="46102" rIns="92207" bIns="46102" rtlCol="0" anchor="ctr"/>
          <a:lstStyle/>
          <a:p>
            <a:pPr lvl="0"/>
            <a:endParaRPr lang="en-US" noProof="0" dirty="0"/>
          </a:p>
        </p:txBody>
      </p:sp>
      <p:sp>
        <p:nvSpPr>
          <p:cNvPr id="5" name="Notes Placeholder 4"/>
          <p:cNvSpPr>
            <a:spLocks noGrp="1"/>
          </p:cNvSpPr>
          <p:nvPr>
            <p:ph type="body" sz="quarter" idx="3"/>
          </p:nvPr>
        </p:nvSpPr>
        <p:spPr>
          <a:xfrm>
            <a:off x="701347" y="4387446"/>
            <a:ext cx="5607712" cy="4156845"/>
          </a:xfrm>
          <a:prstGeom prst="rect">
            <a:avLst/>
          </a:prstGeom>
        </p:spPr>
        <p:txBody>
          <a:bodyPr vert="horz" lIns="92207" tIns="46102" rIns="92207" bIns="4610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 y="8771832"/>
            <a:ext cx="3038145" cy="462721"/>
          </a:xfrm>
          <a:prstGeom prst="rect">
            <a:avLst/>
          </a:prstGeom>
        </p:spPr>
        <p:txBody>
          <a:bodyPr vert="horz" lIns="92207" tIns="46102" rIns="92207" bIns="46102"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736" y="8771832"/>
            <a:ext cx="3038145" cy="462721"/>
          </a:xfrm>
          <a:prstGeom prst="rect">
            <a:avLst/>
          </a:prstGeom>
        </p:spPr>
        <p:txBody>
          <a:bodyPr vert="horz" lIns="92207" tIns="46102" rIns="92207" bIns="46102" rtlCol="0" anchor="b"/>
          <a:lstStyle>
            <a:lvl1pPr algn="r" fontAlgn="auto">
              <a:spcBef>
                <a:spcPts val="0"/>
              </a:spcBef>
              <a:spcAft>
                <a:spcPts val="0"/>
              </a:spcAft>
              <a:defRPr sz="1200">
                <a:latin typeface="+mn-lt"/>
              </a:defRPr>
            </a:lvl1pPr>
          </a:lstStyle>
          <a:p>
            <a:pPr>
              <a:defRPr/>
            </a:pPr>
            <a:fld id="{E61EB89B-E6B1-4452-AAAD-DA92929551B5}" type="slidenum">
              <a:rPr lang="en-US"/>
              <a:pPr>
                <a:defRPr/>
              </a:pPr>
              <a:t>‹#›</a:t>
            </a:fld>
            <a:endParaRPr lang="en-US" dirty="0"/>
          </a:p>
        </p:txBody>
      </p:sp>
    </p:spTree>
    <p:extLst>
      <p:ext uri="{BB962C8B-B14F-4D97-AF65-F5344CB8AC3E}">
        <p14:creationId xmlns:p14="http://schemas.microsoft.com/office/powerpoint/2010/main" val="333842220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16350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bwMode="auto">
          <a:noFill/>
          <a:ln>
            <a:solidFill>
              <a:srgbClr val="000000"/>
            </a:solidFill>
            <a:miter lim="800000"/>
            <a:headEnd/>
            <a:tailEnd/>
          </a:ln>
        </p:spPr>
      </p:sp>
      <p:sp>
        <p:nvSpPr>
          <p:cNvPr id="38914"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471308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973805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640584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99180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375356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28319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945267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693546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988407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477679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6713457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635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 Poly San Luis Obispo requires</a:t>
            </a:r>
            <a:r>
              <a:rPr lang="en-US" baseline="0" dirty="0"/>
              <a:t> ALL students who want to be considered for ANY scholarship from Cal Poly (whether based on need or not) to submit a financial aid application</a:t>
            </a:r>
            <a:endParaRPr lang="en-US" dirty="0"/>
          </a:p>
        </p:txBody>
      </p:sp>
    </p:spTree>
    <p:extLst>
      <p:ext uri="{BB962C8B-B14F-4D97-AF65-F5344CB8AC3E}">
        <p14:creationId xmlns:p14="http://schemas.microsoft.com/office/powerpoint/2010/main" val="612369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0463580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377083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22431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673496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253604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018956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a:xfrm>
            <a:off x="812805" y="6272785"/>
            <a:ext cx="4745736" cy="365125"/>
          </a:xfrm>
        </p:spPr>
        <p:txBody>
          <a:bodyPr/>
          <a:lstStyle/>
          <a:p>
            <a:pPr>
              <a:defRPr/>
            </a:pPr>
            <a:endParaRPr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pPr>
              <a:defRPr/>
            </a:pPr>
            <a:fld id="{C0D5FD52-21F7-437B-A37D-8D7B18EC361A}" type="slidenum">
              <a:rPr lang="en-US" smtClean="0"/>
              <a:pPr>
                <a:defRPr/>
              </a:pPr>
              <a:t>‹#›</a:t>
            </a:fld>
            <a:endParaRPr lang="en-US" dirty="0"/>
          </a:p>
        </p:txBody>
      </p:sp>
    </p:spTree>
    <p:extLst>
      <p:ext uri="{BB962C8B-B14F-4D97-AF65-F5344CB8AC3E}">
        <p14:creationId xmlns:p14="http://schemas.microsoft.com/office/powerpoint/2010/main" val="377460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91BBAD47-15D3-45A4-B338-19AC776DF58B}" type="slidenum">
              <a:rPr lang="en-US" smtClean="0"/>
              <a:pPr>
                <a:defRPr/>
              </a:pPr>
              <a:t>‹#›</a:t>
            </a:fld>
            <a:endParaRPr lang="en-US" dirty="0"/>
          </a:p>
        </p:txBody>
      </p:sp>
    </p:spTree>
    <p:extLst>
      <p:ext uri="{BB962C8B-B14F-4D97-AF65-F5344CB8AC3E}">
        <p14:creationId xmlns:p14="http://schemas.microsoft.com/office/powerpoint/2010/main" val="147488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2AD80FC8-1009-4955-AACD-6BCE1576BE91}" type="slidenum">
              <a:rPr lang="en-US" smtClean="0"/>
              <a:pPr>
                <a:defRPr/>
              </a:pPr>
              <a:t>‹#›</a:t>
            </a:fld>
            <a:endParaRPr lang="en-US" dirty="0"/>
          </a:p>
        </p:txBody>
      </p:sp>
    </p:spTree>
    <p:extLst>
      <p:ext uri="{BB962C8B-B14F-4D97-AF65-F5344CB8AC3E}">
        <p14:creationId xmlns:p14="http://schemas.microsoft.com/office/powerpoint/2010/main" val="696041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a:noFill/>
        </p:spPr>
        <p:txBody>
          <a:bodyPr/>
          <a:lstStyle/>
          <a:p>
            <a:pPr>
              <a:defRPr/>
            </a:pPr>
            <a:fld id="{87AA953F-E9B0-4C76-90AA-BD88C62EF4CC}" type="slidenum">
              <a:rPr lang="en-US" smtClean="0"/>
              <a:pPr>
                <a:defRPr/>
              </a:pPr>
              <a:t>‹#›</a:t>
            </a:fld>
            <a:endParaRPr lang="en-US" dirty="0"/>
          </a:p>
        </p:txBody>
      </p:sp>
    </p:spTree>
    <p:extLst>
      <p:ext uri="{BB962C8B-B14F-4D97-AF65-F5344CB8AC3E}">
        <p14:creationId xmlns:p14="http://schemas.microsoft.com/office/powerpoint/2010/main" val="3720129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pPr>
              <a:defRPr/>
            </a:pPr>
            <a:endParaRPr lang="en-US"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pPr>
              <a:defRPr/>
            </a:pPr>
            <a:endParaRPr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pPr>
              <a:defRPr/>
            </a:pPr>
            <a:fld id="{8BF85872-A645-4429-978E-7CD6F257541B}" type="slidenum">
              <a:rPr lang="en-US" smtClean="0"/>
              <a:pPr>
                <a:defRPr/>
              </a:pPr>
              <a:t>‹#›</a:t>
            </a:fld>
            <a:endParaRPr lang="en-US" dirty="0"/>
          </a:p>
        </p:txBody>
      </p:sp>
    </p:spTree>
    <p:extLst>
      <p:ext uri="{BB962C8B-B14F-4D97-AF65-F5344CB8AC3E}">
        <p14:creationId xmlns:p14="http://schemas.microsoft.com/office/powerpoint/2010/main" val="959926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3D7B3337-0D82-4CC6-B133-0E4D0C2D4B9F}" type="slidenum">
              <a:rPr lang="en-US" smtClean="0"/>
              <a:pPr>
                <a:defRPr/>
              </a:pPr>
              <a:t>‹#›</a:t>
            </a:fld>
            <a:endParaRPr lang="en-US" dirty="0"/>
          </a:p>
        </p:txBody>
      </p:sp>
    </p:spTree>
    <p:extLst>
      <p:ext uri="{BB962C8B-B14F-4D97-AF65-F5344CB8AC3E}">
        <p14:creationId xmlns:p14="http://schemas.microsoft.com/office/powerpoint/2010/main" val="4219816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594F4D2F-8282-4127-90FB-D429399F4156}" type="slidenum">
              <a:rPr lang="en-US" smtClean="0"/>
              <a:pPr>
                <a:defRPr/>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29673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1">
                    <a:lumMod val="50000"/>
                  </a:schemeClr>
                </a:solidFill>
              </a:defRPr>
            </a:lvl1pPr>
          </a:lstStyle>
          <a:p>
            <a:pPr>
              <a:defRPr/>
            </a:pPr>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pPr>
              <a:defRPr/>
            </a:pPr>
            <a:endParaRPr lang="en-US" dirty="0"/>
          </a:p>
        </p:txBody>
      </p:sp>
      <p:sp>
        <p:nvSpPr>
          <p:cNvPr id="5" name="Slide Number Placeholder 4"/>
          <p:cNvSpPr>
            <a:spLocks noGrp="1"/>
          </p:cNvSpPr>
          <p:nvPr>
            <p:ph type="sldNum" sz="quarter" idx="12"/>
          </p:nvPr>
        </p:nvSpPr>
        <p:spPr/>
        <p:txBody>
          <a:bodyPr/>
          <a:lstStyle/>
          <a:p>
            <a:pPr>
              <a:defRPr/>
            </a:pPr>
            <a:fld id="{DA89F5E2-1766-4F39-934B-18356E402F3E}" type="slidenum">
              <a:rPr lang="en-US" smtClean="0"/>
              <a:pPr>
                <a:defRPr/>
              </a:pPr>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60372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71302FDD-640F-418E-A708-4BDBBC61460E}" type="slidenum">
              <a:rPr lang="en-US" smtClean="0"/>
              <a:pPr>
                <a:defRPr/>
              </a:pPr>
              <a:t>‹#›</a:t>
            </a:fld>
            <a:endParaRPr lang="en-US" dirty="0"/>
          </a:p>
        </p:txBody>
      </p:sp>
    </p:spTree>
    <p:extLst>
      <p:ext uri="{BB962C8B-B14F-4D97-AF65-F5344CB8AC3E}">
        <p14:creationId xmlns:p14="http://schemas.microsoft.com/office/powerpoint/2010/main" val="3928276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9" name="Date Placeholder 8"/>
          <p:cNvSpPr>
            <a:spLocks noGrp="1"/>
          </p:cNvSpPr>
          <p:nvPr>
            <p:ph type="dt" sz="half" idx="10"/>
          </p:nvPr>
        </p:nvSpPr>
        <p:spPr/>
        <p:txBody>
          <a:bodyPr/>
          <a:lstStyle/>
          <a:p>
            <a:pPr>
              <a:defRPr/>
            </a:pPr>
            <a:endParaRPr lang="en-US" dirty="0"/>
          </a:p>
        </p:txBody>
      </p:sp>
      <p:sp>
        <p:nvSpPr>
          <p:cNvPr id="10" name="Footer Placeholder 9"/>
          <p:cNvSpPr>
            <a:spLocks noGrp="1"/>
          </p:cNvSpPr>
          <p:nvPr>
            <p:ph type="ftr" sz="quarter" idx="11"/>
          </p:nvPr>
        </p:nvSpPr>
        <p:spPr/>
        <p:txBody>
          <a:bodyPr/>
          <a:lstStyle/>
          <a:p>
            <a:pPr>
              <a:defRPr/>
            </a:pPr>
            <a:endParaRPr lang="en-US" dirty="0"/>
          </a:p>
        </p:txBody>
      </p:sp>
      <p:sp>
        <p:nvSpPr>
          <p:cNvPr id="11" name="Slide Number Placeholder 10"/>
          <p:cNvSpPr>
            <a:spLocks noGrp="1"/>
          </p:cNvSpPr>
          <p:nvPr>
            <p:ph type="sldNum" sz="quarter" idx="12"/>
          </p:nvPr>
        </p:nvSpPr>
        <p:spPr/>
        <p:txBody>
          <a:bodyPr/>
          <a:lstStyle/>
          <a:p>
            <a:pPr>
              <a:defRPr/>
            </a:pPr>
            <a:fld id="{39506973-A1EE-487E-ABF4-4968381700E7}" type="slidenum">
              <a:rPr lang="en-US" smtClean="0"/>
              <a:pPr>
                <a:defRPr/>
              </a:pPr>
              <a:t>‹#›</a:t>
            </a:fld>
            <a:endParaRPr lang="en-US" dirty="0"/>
          </a:p>
        </p:txBody>
      </p:sp>
    </p:spTree>
    <p:extLst>
      <p:ext uri="{BB962C8B-B14F-4D97-AF65-F5344CB8AC3E}">
        <p14:creationId xmlns:p14="http://schemas.microsoft.com/office/powerpoint/2010/main" val="1435930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p:cNvSpPr>
          <p:nvPr>
            <p:ph type="pic" idx="1"/>
          </p:nvPr>
        </p:nvSpPr>
        <p:spPr>
          <a:xfrm>
            <a:off x="0" y="0"/>
            <a:ext cx="6227805"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 name="Date Placeholder 7"/>
          <p:cNvSpPr>
            <a:spLocks noGrp="1"/>
          </p:cNvSpPr>
          <p:nvPr>
            <p:ph type="dt" sz="half" idx="10"/>
          </p:nvPr>
        </p:nvSpPr>
        <p:spPr/>
        <p:txBody>
          <a:bodyPr/>
          <a:lstStyle/>
          <a:p>
            <a:pPr>
              <a:defRPr/>
            </a:pPr>
            <a:endParaRPr lang="en-US" dirty="0"/>
          </a:p>
        </p:txBody>
      </p:sp>
      <p:sp>
        <p:nvSpPr>
          <p:cNvPr id="10" name="Slide Number Placeholder 9"/>
          <p:cNvSpPr>
            <a:spLocks noGrp="1"/>
          </p:cNvSpPr>
          <p:nvPr>
            <p:ph type="sldNum" sz="quarter" idx="12"/>
          </p:nvPr>
        </p:nvSpPr>
        <p:spPr/>
        <p:txBody>
          <a:bodyPr/>
          <a:lstStyle/>
          <a:p>
            <a:pPr>
              <a:defRPr/>
            </a:pPr>
            <a:fld id="{EE600CB7-7595-4FD4-B411-FFCEF3FF3A43}" type="slidenum">
              <a:rPr lang="en-US" smtClean="0"/>
              <a:pPr>
                <a:defRPr/>
              </a:pPr>
              <a:t>‹#›</a:t>
            </a:fld>
            <a:endParaRPr lang="en-US" dirty="0"/>
          </a:p>
        </p:txBody>
      </p:sp>
    </p:spTree>
    <p:extLst>
      <p:ext uri="{BB962C8B-B14F-4D97-AF65-F5344CB8AC3E}">
        <p14:creationId xmlns:p14="http://schemas.microsoft.com/office/powerpoint/2010/main" val="424310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pPr>
              <a:defRPr/>
            </a:pPr>
            <a:endParaRPr lang="en-US"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pPr>
              <a:defRPr/>
            </a:pPr>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pPr>
              <a:defRPr/>
            </a:pPr>
            <a:fld id="{C0A3D3CE-AABD-451F-9F12-6423DFA8CBFE}" type="slidenum">
              <a:rPr lang="en-US" smtClean="0"/>
              <a:pPr>
                <a:defRPr/>
              </a:pPr>
              <a:t>‹#›</a:t>
            </a:fld>
            <a:endParaRPr lang="en-US" dirty="0"/>
          </a:p>
        </p:txBody>
      </p:sp>
    </p:spTree>
    <p:extLst>
      <p:ext uri="{BB962C8B-B14F-4D97-AF65-F5344CB8AC3E}">
        <p14:creationId xmlns:p14="http://schemas.microsoft.com/office/powerpoint/2010/main" val="1861206081"/>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sldNum="0" hdr="0" ftr="0" dt="0"/>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llegeoptions.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s://studentaid.gov/fsa-id/create-account/launch"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os7r-nt3VAhVD0GMKHX0dCH0QjRwIBw&amp;url=http://head4success.com/?page_id%3D716&amp;psig=AFQjCNFZGKfFrrttLzPERaa_OwIsShqwiA&amp;ust=1503024030386064"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jpe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collegeoptions.org/" TargetMode="External"/><Relationship Id="rId2" Type="http://schemas.openxmlformats.org/officeDocument/2006/relationships/hyperlink" Target="http://www.collegescorecard.ed.gov/" TargetMode="External"/><Relationship Id="rId1" Type="http://schemas.openxmlformats.org/officeDocument/2006/relationships/slideLayout" Target="../slideLayouts/slideLayout6.xml"/><Relationship Id="rId5" Type="http://schemas.openxmlformats.org/officeDocument/2006/relationships/image" Target="../media/image52.png"/><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55.png"/><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bwilliams@collegeoptions.org" TargetMode="Externa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57.png"/><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9FFB7-401C-D94C-B7BA-509870D9CC82}"/>
              </a:ext>
            </a:extLst>
          </p:cNvPr>
          <p:cNvSpPr>
            <a:spLocks noGrp="1"/>
          </p:cNvSpPr>
          <p:nvPr>
            <p:ph type="ctrTitle"/>
          </p:nvPr>
        </p:nvSpPr>
        <p:spPr/>
        <p:txBody>
          <a:bodyPr/>
          <a:lstStyle/>
          <a:p>
            <a:pPr algn="ctr">
              <a:spcBef>
                <a:spcPct val="50000"/>
              </a:spcBef>
              <a:defRPr/>
            </a:pPr>
            <a:r>
              <a:rPr lang="en-US" sz="9600" dirty="0"/>
              <a:t>Financial Aid 2023-2024</a:t>
            </a:r>
            <a:endParaRPr lang="en-US" sz="9600" dirty="0">
              <a:latin typeface="Century Gothic" pitchFamily="34" charset="0"/>
            </a:endParaRPr>
          </a:p>
        </p:txBody>
      </p:sp>
      <p:sp>
        <p:nvSpPr>
          <p:cNvPr id="3" name="Subtitle 2">
            <a:extLst>
              <a:ext uri="{FF2B5EF4-FFF2-40B4-BE49-F238E27FC236}">
                <a16:creationId xmlns:a16="http://schemas.microsoft.com/office/drawing/2014/main" id="{40716A89-FC1E-8844-A361-63635863FFDE}"/>
              </a:ext>
            </a:extLst>
          </p:cNvPr>
          <p:cNvSpPr>
            <a:spLocks noGrp="1"/>
          </p:cNvSpPr>
          <p:nvPr>
            <p:ph type="subTitle" idx="1"/>
          </p:nvPr>
        </p:nvSpPr>
        <p:spPr>
          <a:xfrm>
            <a:off x="762000" y="4468030"/>
            <a:ext cx="6400800" cy="2085170"/>
          </a:xfrm>
        </p:spPr>
        <p:txBody>
          <a:bodyPr>
            <a:normAutofit fontScale="25000" lnSpcReduction="20000"/>
          </a:bodyPr>
          <a:lstStyle/>
          <a:p>
            <a:pPr marL="609600" indent="-609600">
              <a:buClr>
                <a:schemeClr val="accent3"/>
              </a:buClr>
              <a:defRPr/>
            </a:pPr>
            <a:r>
              <a:rPr lang="en-US" sz="5500" dirty="0"/>
              <a:t>1321 Butte St. Suite 101 	Brad Williams</a:t>
            </a:r>
          </a:p>
          <a:p>
            <a:pPr marL="609600" indent="-609600">
              <a:buClr>
                <a:schemeClr val="accent3"/>
              </a:buClr>
              <a:defRPr/>
            </a:pPr>
            <a:r>
              <a:rPr lang="en-US" sz="5500" dirty="0"/>
              <a:t>Redding, CA 96001		bwilliams@collegeoptions.org</a:t>
            </a:r>
          </a:p>
          <a:p>
            <a:pPr>
              <a:buClr>
                <a:schemeClr val="accent3"/>
              </a:buClr>
              <a:defRPr/>
            </a:pPr>
            <a:r>
              <a:rPr lang="en-US" sz="5500" dirty="0"/>
              <a:t>530-244-4022 		530-768-5103</a:t>
            </a:r>
          </a:p>
          <a:p>
            <a:pPr>
              <a:buClr>
                <a:schemeClr val="accent3"/>
              </a:buClr>
              <a:defRPr/>
            </a:pPr>
            <a:r>
              <a:rPr lang="en-US" sz="5500" dirty="0"/>
              <a:t>@collegeoptionsinc  on social media</a:t>
            </a:r>
          </a:p>
          <a:p>
            <a:pPr>
              <a:buClr>
                <a:schemeClr val="accent3"/>
              </a:buClr>
              <a:defRPr/>
            </a:pPr>
            <a:r>
              <a:rPr lang="en-US" sz="5500" b="1" dirty="0">
                <a:hlinkClick r:id="rId3"/>
              </a:rPr>
              <a:t>WWW.COLLEGEOPTIONS.ORG</a:t>
            </a:r>
            <a:endParaRPr lang="en-US" sz="5500" b="1" dirty="0"/>
          </a:p>
          <a:p>
            <a:pPr>
              <a:buClr>
                <a:schemeClr val="accent3"/>
              </a:buClr>
              <a:defRPr/>
            </a:pPr>
            <a:r>
              <a:rPr lang="en-US" sz="5600" dirty="0"/>
              <a:t>You can find this presentation under the Financial Aid tab on our website</a:t>
            </a:r>
          </a:p>
          <a:p>
            <a:pPr>
              <a:buClr>
                <a:schemeClr val="accent3"/>
              </a:buClr>
              <a:defRPr/>
            </a:pPr>
            <a:r>
              <a:rPr lang="en-US" sz="5600" dirty="0"/>
              <a:t>It is labelled as 2023-2024 Financial Aid Presentation &amp; Materials</a:t>
            </a:r>
          </a:p>
          <a:p>
            <a:endParaRPr lang="en-US" dirty="0"/>
          </a:p>
        </p:txBody>
      </p:sp>
      <p:pic>
        <p:nvPicPr>
          <p:cNvPr id="5" name="Picture 4">
            <a:extLst>
              <a:ext uri="{FF2B5EF4-FFF2-40B4-BE49-F238E27FC236}">
                <a16:creationId xmlns:a16="http://schemas.microsoft.com/office/drawing/2014/main" id="{FF282380-6B54-2744-A7D3-FE1D300E40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9754" y="6078109"/>
            <a:ext cx="1793225" cy="475091"/>
          </a:xfrm>
          <a:prstGeom prst="rect">
            <a:avLst/>
          </a:prstGeom>
        </p:spPr>
      </p:pic>
      <p:pic>
        <p:nvPicPr>
          <p:cNvPr id="4" name="Picture 7" descr="CO_LOGO">
            <a:extLst>
              <a:ext uri="{FF2B5EF4-FFF2-40B4-BE49-F238E27FC236}">
                <a16:creationId xmlns:a16="http://schemas.microsoft.com/office/drawing/2014/main" id="{1FCDFBCC-182C-CD14-6AD3-10C016488E50}"/>
              </a:ext>
            </a:extLst>
          </p:cNvPr>
          <p:cNvPicPr>
            <a:picLocks noChangeAspect="1" noChangeArrowheads="1"/>
          </p:cNvPicPr>
          <p:nvPr/>
        </p:nvPicPr>
        <p:blipFill>
          <a:blip r:embed="rId5"/>
          <a:srcRect/>
          <a:stretch>
            <a:fillRect/>
          </a:stretch>
        </p:blipFill>
        <p:spPr bwMode="auto">
          <a:xfrm>
            <a:off x="2225942" y="108722"/>
            <a:ext cx="4718786" cy="1097280"/>
          </a:xfrm>
          <a:prstGeom prst="rect">
            <a:avLst/>
          </a:prstGeom>
          <a:noFill/>
          <a:ln w="9525">
            <a:noFill/>
            <a:miter lim="800000"/>
            <a:headEnd/>
            <a:tailEnd/>
          </a:ln>
        </p:spPr>
      </p:pic>
    </p:spTree>
    <p:extLst>
      <p:ext uri="{BB962C8B-B14F-4D97-AF65-F5344CB8AC3E}">
        <p14:creationId xmlns:p14="http://schemas.microsoft.com/office/powerpoint/2010/main" val="1820857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5033"/>
            <a:ext cx="7772400" cy="693167"/>
          </a:xfrm>
        </p:spPr>
        <p:txBody>
          <a:bodyPr>
            <a:normAutofit/>
          </a:bodyPr>
          <a:lstStyle/>
          <a:p>
            <a:pPr algn="ctr"/>
            <a:r>
              <a:rPr lang="en-US" sz="3100" dirty="0"/>
              <a:t>UC Davis Cost of Attendance 2022-2023 (ESTIMATED)</a:t>
            </a:r>
          </a:p>
        </p:txBody>
      </p:sp>
      <p:pic>
        <p:nvPicPr>
          <p:cNvPr id="9" name="Picture 7" descr="CO_LOGO">
            <a:extLst>
              <a:ext uri="{FF2B5EF4-FFF2-40B4-BE49-F238E27FC236}">
                <a16:creationId xmlns:a16="http://schemas.microsoft.com/office/drawing/2014/main" id="{EF3FEE1E-F676-4CEA-AEC6-68EEC4E154E6}"/>
              </a:ext>
            </a:extLst>
          </p:cNvPr>
          <p:cNvPicPr>
            <a:picLocks noChangeAspect="1" noChangeArrowheads="1"/>
          </p:cNvPicPr>
          <p:nvPr/>
        </p:nvPicPr>
        <p:blipFill>
          <a:blip r:embed="rId2"/>
          <a:srcRect/>
          <a:stretch>
            <a:fillRect/>
          </a:stretch>
        </p:blipFill>
        <p:spPr bwMode="auto">
          <a:xfrm>
            <a:off x="304800" y="6019800"/>
            <a:ext cx="2730500" cy="635000"/>
          </a:xfrm>
          <a:prstGeom prst="rect">
            <a:avLst/>
          </a:prstGeom>
          <a:noFill/>
          <a:ln w="9525">
            <a:noFill/>
            <a:miter lim="800000"/>
            <a:headEnd/>
            <a:tailEnd/>
          </a:ln>
        </p:spPr>
      </p:pic>
      <p:pic>
        <p:nvPicPr>
          <p:cNvPr id="4" name="Picture 3">
            <a:extLst>
              <a:ext uri="{FF2B5EF4-FFF2-40B4-BE49-F238E27FC236}">
                <a16:creationId xmlns:a16="http://schemas.microsoft.com/office/drawing/2014/main" id="{80B76F9D-0D72-C974-AC70-97D22CCBF9B6}"/>
              </a:ext>
            </a:extLst>
          </p:cNvPr>
          <p:cNvPicPr>
            <a:picLocks noChangeAspect="1"/>
          </p:cNvPicPr>
          <p:nvPr/>
        </p:nvPicPr>
        <p:blipFill>
          <a:blip r:embed="rId3"/>
          <a:stretch>
            <a:fillRect/>
          </a:stretch>
        </p:blipFill>
        <p:spPr>
          <a:xfrm>
            <a:off x="0" y="762000"/>
            <a:ext cx="9144000" cy="5257800"/>
          </a:xfrm>
          <a:prstGeom prst="rect">
            <a:avLst/>
          </a:prstGeom>
        </p:spPr>
      </p:pic>
    </p:spTree>
    <p:extLst>
      <p:ext uri="{BB962C8B-B14F-4D97-AF65-F5344CB8AC3E}">
        <p14:creationId xmlns:p14="http://schemas.microsoft.com/office/powerpoint/2010/main" val="4121286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685800" y="355600"/>
            <a:ext cx="7772400" cy="1092200"/>
          </a:xfrm>
        </p:spPr>
        <p:txBody>
          <a:bodyPr>
            <a:normAutofit fontScale="90000"/>
          </a:bodyPr>
          <a:lstStyle/>
          <a:p>
            <a:pPr algn="ctr" eaLnBrk="1" hangingPunct="1"/>
            <a:r>
              <a:rPr lang="en-US" dirty="0"/>
              <a:t>(ESTIMATED) Cost Of Attendance </a:t>
            </a:r>
            <a:br>
              <a:rPr lang="en-US" dirty="0"/>
            </a:br>
            <a:r>
              <a:rPr lang="en-US" dirty="0"/>
              <a:t>Comparison 2022-2023</a:t>
            </a:r>
          </a:p>
        </p:txBody>
      </p:sp>
      <p:sp>
        <p:nvSpPr>
          <p:cNvPr id="3" name="Content Placeholder 2"/>
          <p:cNvSpPr>
            <a:spLocks noGrp="1"/>
          </p:cNvSpPr>
          <p:nvPr>
            <p:ph idx="1"/>
          </p:nvPr>
        </p:nvSpPr>
        <p:spPr>
          <a:xfrm>
            <a:off x="850604" y="1295400"/>
            <a:ext cx="7772400" cy="4419600"/>
          </a:xfrm>
        </p:spPr>
        <p:txBody>
          <a:bodyPr>
            <a:normAutofit fontScale="77500" lnSpcReduction="20000"/>
          </a:bodyPr>
          <a:lstStyle/>
          <a:p>
            <a:pPr marL="274320" indent="-274320" eaLnBrk="1" fontAlgn="auto" hangingPunct="1">
              <a:lnSpc>
                <a:spcPct val="80000"/>
              </a:lnSpc>
              <a:spcAft>
                <a:spcPts val="0"/>
              </a:spcAft>
              <a:buClr>
                <a:schemeClr val="accent3"/>
              </a:buClr>
              <a:buFont typeface="Wingdings 2"/>
              <a:buChar char=""/>
              <a:defRPr/>
            </a:pPr>
            <a:endParaRPr lang="en-US" sz="2800" b="1" dirty="0">
              <a:latin typeface="Arial" panose="020B0604020202020204" pitchFamily="34" charset="0"/>
              <a:cs typeface="Arial" panose="020B0604020202020204" pitchFamily="34" charset="0"/>
            </a:endParaRPr>
          </a:p>
          <a:p>
            <a:pPr marL="274320" indent="-274320" eaLnBrk="1" fontAlgn="auto" hangingPunct="1">
              <a:lnSpc>
                <a:spcPct val="80000"/>
              </a:lnSpc>
              <a:spcAft>
                <a:spcPts val="0"/>
              </a:spcAft>
              <a:buClr>
                <a:schemeClr val="accent3"/>
              </a:buClr>
              <a:buFont typeface="Wingdings 2"/>
              <a:buChar char=""/>
              <a:defRPr/>
            </a:pPr>
            <a:r>
              <a:rPr lang="en-US" sz="2800" b="1" dirty="0">
                <a:latin typeface="Arial" panose="020B0604020202020204" pitchFamily="34" charset="0"/>
                <a:cs typeface="Arial" panose="020B0604020202020204" pitchFamily="34" charset="0"/>
              </a:rPr>
              <a:t>Shasta College (CA Community College)</a:t>
            </a:r>
          </a:p>
          <a:p>
            <a:pPr marL="548640" lvl="1" indent="-274320">
              <a:lnSpc>
                <a:spcPct val="80000"/>
              </a:lnSpc>
              <a:spcAft>
                <a:spcPts val="0"/>
              </a:spcAft>
              <a:buClr>
                <a:schemeClr val="accent3"/>
              </a:buClr>
              <a:buFont typeface="Wingdings 2"/>
              <a:buChar char=""/>
              <a:defRPr/>
            </a:pPr>
            <a:r>
              <a:rPr lang="en-US" sz="2600" b="1" dirty="0">
                <a:latin typeface="Arial" panose="020B0604020202020204" pitchFamily="34" charset="0"/>
                <a:cs typeface="Arial" panose="020B0604020202020204" pitchFamily="34" charset="0"/>
              </a:rPr>
              <a:t>$13,424*</a:t>
            </a:r>
          </a:p>
          <a:p>
            <a:pPr marL="274320" lvl="1" indent="0">
              <a:lnSpc>
                <a:spcPct val="80000"/>
              </a:lnSpc>
              <a:spcAft>
                <a:spcPts val="0"/>
              </a:spcAft>
              <a:buClr>
                <a:schemeClr val="accent3"/>
              </a:buClr>
              <a:buNone/>
              <a:defRPr/>
            </a:pPr>
            <a:endParaRPr lang="en-US" sz="1800" b="1" dirty="0">
              <a:latin typeface="Arial" panose="020B0604020202020204" pitchFamily="34" charset="0"/>
              <a:cs typeface="Arial" panose="020B0604020202020204" pitchFamily="34" charset="0"/>
            </a:endParaRPr>
          </a:p>
          <a:p>
            <a:pPr marL="274320" indent="-274320" eaLnBrk="1" fontAlgn="auto" hangingPunct="1">
              <a:lnSpc>
                <a:spcPct val="80000"/>
              </a:lnSpc>
              <a:spcAft>
                <a:spcPts val="0"/>
              </a:spcAft>
              <a:buClr>
                <a:schemeClr val="accent3"/>
              </a:buClr>
              <a:buFont typeface="Wingdings 2"/>
              <a:buChar char=""/>
              <a:defRPr/>
            </a:pPr>
            <a:r>
              <a:rPr lang="en-US" sz="2800" b="1" dirty="0">
                <a:latin typeface="Arial" panose="020B0604020202020204" pitchFamily="34" charset="0"/>
                <a:cs typeface="Arial" panose="020B0604020202020204" pitchFamily="34" charset="0"/>
              </a:rPr>
              <a:t>CSU Chico  (CA Public 4-year)</a:t>
            </a:r>
          </a:p>
          <a:p>
            <a:pPr marL="548640" lvl="1" indent="-274320">
              <a:lnSpc>
                <a:spcPct val="80000"/>
              </a:lnSpc>
              <a:spcAft>
                <a:spcPts val="0"/>
              </a:spcAft>
              <a:buClr>
                <a:schemeClr val="accent3"/>
              </a:buClr>
              <a:buFont typeface="Wingdings 2"/>
              <a:buChar char=""/>
              <a:defRPr/>
            </a:pPr>
            <a:r>
              <a:rPr lang="en-US" sz="2600" b="1" dirty="0">
                <a:latin typeface="Arial" panose="020B0604020202020204" pitchFamily="34" charset="0"/>
                <a:cs typeface="Arial" panose="020B0604020202020204" pitchFamily="34" charset="0"/>
              </a:rPr>
              <a:t>$26,728**</a:t>
            </a:r>
          </a:p>
          <a:p>
            <a:pPr marL="274320" lvl="1" indent="0">
              <a:lnSpc>
                <a:spcPct val="80000"/>
              </a:lnSpc>
              <a:spcAft>
                <a:spcPts val="0"/>
              </a:spcAft>
              <a:buClr>
                <a:schemeClr val="accent3"/>
              </a:buClr>
              <a:buNone/>
              <a:defRPr/>
            </a:pPr>
            <a:endParaRPr lang="en-US" sz="2600" b="1" dirty="0">
              <a:latin typeface="Arial" panose="020B0604020202020204" pitchFamily="34" charset="0"/>
              <a:cs typeface="Arial" panose="020B0604020202020204" pitchFamily="34" charset="0"/>
            </a:endParaRPr>
          </a:p>
          <a:p>
            <a:pPr marL="274320" indent="-274320" eaLnBrk="1" fontAlgn="auto" hangingPunct="1">
              <a:lnSpc>
                <a:spcPct val="80000"/>
              </a:lnSpc>
              <a:spcAft>
                <a:spcPts val="0"/>
              </a:spcAft>
              <a:buClr>
                <a:schemeClr val="accent3"/>
              </a:buClr>
              <a:buFont typeface="Wingdings 2"/>
              <a:buChar char=""/>
              <a:defRPr/>
            </a:pPr>
            <a:r>
              <a:rPr lang="en-US" sz="2800" b="1" dirty="0">
                <a:latin typeface="Arial" panose="020B0604020202020204" pitchFamily="34" charset="0"/>
                <a:cs typeface="Arial" panose="020B0604020202020204" pitchFamily="34" charset="0"/>
              </a:rPr>
              <a:t>UC Davis (CA Public 4-year)</a:t>
            </a:r>
          </a:p>
          <a:p>
            <a:pPr marL="548640" lvl="1" indent="-274320">
              <a:lnSpc>
                <a:spcPct val="80000"/>
              </a:lnSpc>
              <a:spcAft>
                <a:spcPts val="0"/>
              </a:spcAft>
              <a:buClr>
                <a:schemeClr val="accent3"/>
              </a:buClr>
              <a:buFont typeface="Wingdings 2"/>
              <a:buChar char=""/>
              <a:defRPr/>
            </a:pPr>
            <a:r>
              <a:rPr lang="en-US" sz="2600" b="1" dirty="0">
                <a:latin typeface="Arial" panose="020B0604020202020204" pitchFamily="34" charset="0"/>
                <a:cs typeface="Arial" panose="020B0604020202020204" pitchFamily="34" charset="0"/>
              </a:rPr>
              <a:t>$38,956**</a:t>
            </a:r>
          </a:p>
          <a:p>
            <a:pPr marL="274320" lvl="1" indent="0">
              <a:lnSpc>
                <a:spcPct val="80000"/>
              </a:lnSpc>
              <a:spcAft>
                <a:spcPts val="0"/>
              </a:spcAft>
              <a:buClr>
                <a:schemeClr val="accent3"/>
              </a:buClr>
              <a:buNone/>
              <a:defRPr/>
            </a:pPr>
            <a:endParaRPr lang="en-US" sz="2800" b="1" dirty="0">
              <a:latin typeface="Arial" panose="020B0604020202020204" pitchFamily="34" charset="0"/>
              <a:cs typeface="Arial" panose="020B0604020202020204" pitchFamily="34" charset="0"/>
            </a:endParaRPr>
          </a:p>
          <a:p>
            <a:pPr marL="274320" indent="-274320" eaLnBrk="1" fontAlgn="auto" hangingPunct="1">
              <a:lnSpc>
                <a:spcPct val="80000"/>
              </a:lnSpc>
              <a:spcAft>
                <a:spcPts val="0"/>
              </a:spcAft>
              <a:buClr>
                <a:schemeClr val="accent3"/>
              </a:buClr>
              <a:buFont typeface="Wingdings 2"/>
              <a:buChar char=""/>
              <a:defRPr/>
            </a:pPr>
            <a:r>
              <a:rPr lang="en-US" sz="2800" b="1" dirty="0">
                <a:latin typeface="Arial" panose="020B0604020202020204" pitchFamily="34" charset="0"/>
                <a:cs typeface="Arial" panose="020B0604020202020204" pitchFamily="34" charset="0"/>
              </a:rPr>
              <a:t>University of the Pacific (Private)</a:t>
            </a:r>
          </a:p>
          <a:p>
            <a:pPr marL="548640" lvl="1" indent="-274320">
              <a:lnSpc>
                <a:spcPct val="80000"/>
              </a:lnSpc>
              <a:spcAft>
                <a:spcPts val="0"/>
              </a:spcAft>
              <a:buClr>
                <a:schemeClr val="accent3"/>
              </a:buClr>
              <a:buFont typeface="Wingdings 2"/>
              <a:buChar char=""/>
              <a:defRPr/>
            </a:pPr>
            <a:r>
              <a:rPr lang="en-US" sz="2600" b="1" dirty="0">
                <a:latin typeface="Arial" panose="020B0604020202020204" pitchFamily="34" charset="0"/>
                <a:cs typeface="Arial" panose="020B0604020202020204" pitchFamily="34" charset="0"/>
              </a:rPr>
              <a:t>$72,374**</a:t>
            </a:r>
          </a:p>
          <a:p>
            <a:pPr marL="274320" lvl="1" indent="0">
              <a:lnSpc>
                <a:spcPct val="80000"/>
              </a:lnSpc>
              <a:spcAft>
                <a:spcPts val="0"/>
              </a:spcAft>
              <a:buClr>
                <a:schemeClr val="accent3"/>
              </a:buClr>
              <a:buNone/>
              <a:defRPr/>
            </a:pPr>
            <a:endParaRPr lang="en-US" sz="2600" b="1" dirty="0">
              <a:latin typeface="Arial" panose="020B0604020202020204" pitchFamily="34" charset="0"/>
              <a:cs typeface="Arial" panose="020B0604020202020204" pitchFamily="34" charset="0"/>
            </a:endParaRPr>
          </a:p>
          <a:p>
            <a:pPr marL="274320" lvl="1" indent="0">
              <a:lnSpc>
                <a:spcPct val="80000"/>
              </a:lnSpc>
              <a:spcAft>
                <a:spcPts val="0"/>
              </a:spcAft>
              <a:buClr>
                <a:schemeClr val="accent3"/>
              </a:buClr>
              <a:buNone/>
              <a:defRPr/>
            </a:pPr>
            <a:endParaRPr lang="en-US" sz="1100" b="1" dirty="0">
              <a:latin typeface="Arial" panose="020B0604020202020204" pitchFamily="34" charset="0"/>
              <a:cs typeface="Arial" panose="020B0604020202020204" pitchFamily="34" charset="0"/>
            </a:endParaRPr>
          </a:p>
          <a:p>
            <a:pPr marL="0" indent="0" eaLnBrk="1" fontAlgn="auto" hangingPunct="1">
              <a:lnSpc>
                <a:spcPct val="80000"/>
              </a:lnSpc>
              <a:spcAft>
                <a:spcPts val="0"/>
              </a:spcAft>
              <a:buClr>
                <a:schemeClr val="accent3"/>
              </a:buClr>
              <a:buNone/>
              <a:defRPr/>
            </a:pPr>
            <a:r>
              <a:rPr lang="en-US" sz="2800" b="1" dirty="0">
                <a:latin typeface="Arial" panose="020B0604020202020204" pitchFamily="34" charset="0"/>
                <a:cs typeface="Arial" panose="020B0604020202020204" pitchFamily="34" charset="0"/>
              </a:rPr>
              <a:t>*</a:t>
            </a:r>
            <a:r>
              <a:rPr lang="en-US" sz="1800" b="1" dirty="0">
                <a:latin typeface="Arial" panose="020B0604020202020204" pitchFamily="34" charset="0"/>
                <a:cs typeface="Arial" panose="020B0604020202020204" pitchFamily="34" charset="0"/>
              </a:rPr>
              <a:t>Living with parent</a:t>
            </a:r>
          </a:p>
          <a:p>
            <a:pPr marL="0" indent="0" eaLnBrk="1" fontAlgn="auto" hangingPunct="1">
              <a:lnSpc>
                <a:spcPct val="80000"/>
              </a:lnSpc>
              <a:spcAft>
                <a:spcPts val="0"/>
              </a:spcAft>
              <a:buClr>
                <a:schemeClr val="accent3"/>
              </a:buClr>
              <a:buNone/>
              <a:defRPr/>
            </a:pPr>
            <a:r>
              <a:rPr lang="en-US" sz="2800" b="1" dirty="0">
                <a:latin typeface="Arial" panose="020B0604020202020204" pitchFamily="34" charset="0"/>
                <a:cs typeface="Arial" panose="020B0604020202020204" pitchFamily="34" charset="0"/>
              </a:rPr>
              <a:t>**</a:t>
            </a:r>
            <a:r>
              <a:rPr lang="en-US" sz="1800" b="1" dirty="0">
                <a:latin typeface="Arial" panose="020B0604020202020204" pitchFamily="34" charset="0"/>
                <a:cs typeface="Arial" panose="020B0604020202020204" pitchFamily="34" charset="0"/>
              </a:rPr>
              <a:t>Living on Campus                             </a:t>
            </a:r>
            <a:r>
              <a:rPr lang="en-US" sz="1800" b="1" dirty="0"/>
              <a:t>                               </a:t>
            </a:r>
          </a:p>
        </p:txBody>
      </p:sp>
      <p:pic>
        <p:nvPicPr>
          <p:cNvPr id="5" name="Picture 7" descr="CO_LOGO">
            <a:extLst>
              <a:ext uri="{FF2B5EF4-FFF2-40B4-BE49-F238E27FC236}">
                <a16:creationId xmlns:a16="http://schemas.microsoft.com/office/drawing/2014/main" id="{73B114B1-827F-498F-82D6-A5D6A10D4D48}"/>
              </a:ext>
            </a:extLst>
          </p:cNvPr>
          <p:cNvPicPr>
            <a:picLocks noChangeAspect="1" noChangeArrowheads="1"/>
          </p:cNvPicPr>
          <p:nvPr/>
        </p:nvPicPr>
        <p:blipFill>
          <a:blip r:embed="rId3"/>
          <a:srcRect/>
          <a:stretch>
            <a:fillRect/>
          </a:stretch>
        </p:blipFill>
        <p:spPr bwMode="auto">
          <a:xfrm>
            <a:off x="304800" y="6019800"/>
            <a:ext cx="2730500" cy="635000"/>
          </a:xfrm>
          <a:prstGeom prst="rect">
            <a:avLst/>
          </a:prstGeom>
          <a:noFill/>
          <a:ln w="9525">
            <a:noFill/>
            <a:miter lim="800000"/>
            <a:headEnd/>
            <a:tailEnd/>
          </a:ln>
        </p:spPr>
      </p:pic>
      <p:pic>
        <p:nvPicPr>
          <p:cNvPr id="3076" name="Picture 4" descr="Tuition Cost Rgb Color Icon Stock Illustration - Download Image Now - Icon,  Scholarship, Currency - iStock">
            <a:extLst>
              <a:ext uri="{FF2B5EF4-FFF2-40B4-BE49-F238E27FC236}">
                <a16:creationId xmlns:a16="http://schemas.microsoft.com/office/drawing/2014/main" id="{070AB5EF-5543-6B74-6536-786C6FBDBA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057400"/>
            <a:ext cx="2502196" cy="205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381000" y="304800"/>
            <a:ext cx="8458200" cy="609600"/>
          </a:xfrm>
        </p:spPr>
        <p:txBody>
          <a:bodyPr>
            <a:normAutofit fontScale="90000"/>
          </a:bodyPr>
          <a:lstStyle/>
          <a:p>
            <a:pPr algn="ctr" eaLnBrk="1" hangingPunct="1"/>
            <a:r>
              <a:rPr lang="en-US" dirty="0"/>
              <a:t>what is expected family contribution? (</a:t>
            </a:r>
            <a:r>
              <a:rPr lang="en-US" dirty="0" err="1"/>
              <a:t>efc</a:t>
            </a:r>
            <a:r>
              <a:rPr lang="en-US" dirty="0"/>
              <a:t>)</a:t>
            </a:r>
          </a:p>
        </p:txBody>
      </p:sp>
      <p:pic>
        <p:nvPicPr>
          <p:cNvPr id="6" name="Picture 7" descr="CO_LOGO">
            <a:extLst>
              <a:ext uri="{FF2B5EF4-FFF2-40B4-BE49-F238E27FC236}">
                <a16:creationId xmlns:a16="http://schemas.microsoft.com/office/drawing/2014/main" id="{329BAE25-7FE6-DB46-9909-0259EA7961DE}"/>
              </a:ext>
            </a:extLst>
          </p:cNvPr>
          <p:cNvPicPr>
            <a:picLocks noChangeAspect="1" noChangeArrowheads="1"/>
          </p:cNvPicPr>
          <p:nvPr/>
        </p:nvPicPr>
        <p:blipFill>
          <a:blip r:embed="rId3"/>
          <a:srcRect/>
          <a:stretch>
            <a:fillRect/>
          </a:stretch>
        </p:blipFill>
        <p:spPr bwMode="auto">
          <a:xfrm>
            <a:off x="469900" y="5867400"/>
            <a:ext cx="2730500" cy="635000"/>
          </a:xfrm>
          <a:prstGeom prst="rect">
            <a:avLst/>
          </a:prstGeom>
          <a:noFill/>
          <a:ln w="9525">
            <a:noFill/>
            <a:miter lim="800000"/>
            <a:headEnd/>
            <a:tailEnd/>
          </a:ln>
        </p:spPr>
      </p:pic>
      <p:pic>
        <p:nvPicPr>
          <p:cNvPr id="5" name="Content Placeholder 4">
            <a:extLst>
              <a:ext uri="{FF2B5EF4-FFF2-40B4-BE49-F238E27FC236}">
                <a16:creationId xmlns:a16="http://schemas.microsoft.com/office/drawing/2014/main" id="{6959D128-CAEF-9656-28AD-4147023BF38D}"/>
              </a:ext>
            </a:extLst>
          </p:cNvPr>
          <p:cNvPicPr>
            <a:picLocks noGrp="1" noChangeAspect="1"/>
          </p:cNvPicPr>
          <p:nvPr>
            <p:ph idx="1"/>
          </p:nvPr>
        </p:nvPicPr>
        <p:blipFill>
          <a:blip r:embed="rId4"/>
          <a:stretch>
            <a:fillRect/>
          </a:stretch>
        </p:blipFill>
        <p:spPr>
          <a:xfrm>
            <a:off x="685801" y="1295400"/>
            <a:ext cx="7848600" cy="4419600"/>
          </a:xfrm>
        </p:spPr>
      </p:pic>
    </p:spTree>
    <p:extLst>
      <p:ext uri="{BB962C8B-B14F-4D97-AF65-F5344CB8AC3E}">
        <p14:creationId xmlns:p14="http://schemas.microsoft.com/office/powerpoint/2010/main" val="1489331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457200" y="304800"/>
            <a:ext cx="8229600" cy="609600"/>
          </a:xfrm>
        </p:spPr>
        <p:txBody>
          <a:bodyPr>
            <a:normAutofit fontScale="90000"/>
          </a:bodyPr>
          <a:lstStyle/>
          <a:p>
            <a:pPr algn="ctr" eaLnBrk="1" hangingPunct="1"/>
            <a:r>
              <a:rPr lang="en-US" dirty="0"/>
              <a:t>Financial Aid </a:t>
            </a:r>
            <a:r>
              <a:rPr lang="en-US" dirty="0" err="1"/>
              <a:t>OFFErs</a:t>
            </a:r>
            <a:endParaRPr lang="en-US" dirty="0"/>
          </a:p>
        </p:txBody>
      </p:sp>
      <p:sp>
        <p:nvSpPr>
          <p:cNvPr id="77826" name="Content Placeholder 2"/>
          <p:cNvSpPr>
            <a:spLocks noGrp="1"/>
          </p:cNvSpPr>
          <p:nvPr>
            <p:ph idx="1"/>
          </p:nvPr>
        </p:nvSpPr>
        <p:spPr>
          <a:xfrm>
            <a:off x="304800" y="914400"/>
            <a:ext cx="8610600" cy="5075237"/>
          </a:xfrm>
        </p:spPr>
        <p:txBody>
          <a:bodyPr>
            <a:normAutofit fontScale="85000" lnSpcReduction="20000"/>
          </a:bodyPr>
          <a:lstStyle/>
          <a:p>
            <a:pPr marL="0" indent="0" eaLnBrk="1" fontAlgn="auto" hangingPunct="1">
              <a:lnSpc>
                <a:spcPct val="120000"/>
              </a:lnSpc>
              <a:spcBef>
                <a:spcPts val="0"/>
              </a:spcBef>
              <a:spcAft>
                <a:spcPts val="0"/>
              </a:spcAft>
              <a:buClr>
                <a:schemeClr val="accent3"/>
              </a:buClr>
              <a:buFont typeface="Wingdings 2"/>
              <a:buChar char=""/>
              <a:defRPr/>
            </a:pPr>
            <a:r>
              <a:rPr lang="en-US" sz="2800" dirty="0">
                <a:latin typeface="Arial" panose="020B0604020202020204" pitchFamily="34" charset="0"/>
                <a:cs typeface="Arial" panose="020B0604020202020204" pitchFamily="34" charset="0"/>
              </a:rPr>
              <a:t>Applied to the school</a:t>
            </a:r>
          </a:p>
          <a:p>
            <a:pPr marL="0" indent="0" eaLnBrk="1" fontAlgn="auto" hangingPunct="1">
              <a:lnSpc>
                <a:spcPct val="120000"/>
              </a:lnSpc>
              <a:spcBef>
                <a:spcPts val="0"/>
              </a:spcBef>
              <a:spcAft>
                <a:spcPts val="0"/>
              </a:spcAft>
              <a:buClr>
                <a:schemeClr val="accent3"/>
              </a:buClr>
              <a:buNone/>
              <a:defRPr/>
            </a:pPr>
            <a:r>
              <a:rPr lang="en-US" sz="2800" dirty="0">
                <a:latin typeface="Arial" panose="020B0604020202020204" pitchFamily="34" charset="0"/>
                <a:cs typeface="Arial" panose="020B0604020202020204" pitchFamily="34" charset="0"/>
              </a:rPr>
              <a:t>  + accepted to the school				</a:t>
            </a:r>
          </a:p>
          <a:p>
            <a:pPr marL="0" indent="0" eaLnBrk="1" fontAlgn="auto" hangingPunct="1">
              <a:lnSpc>
                <a:spcPct val="120000"/>
              </a:lnSpc>
              <a:spcBef>
                <a:spcPts val="0"/>
              </a:spcBef>
              <a:spcAft>
                <a:spcPts val="0"/>
              </a:spcAft>
              <a:buClr>
                <a:schemeClr val="accent3"/>
              </a:buClr>
              <a:buNone/>
              <a:defRPr/>
            </a:pPr>
            <a:r>
              <a:rPr lang="en-US" sz="2800" dirty="0">
                <a:latin typeface="Arial" panose="020B0604020202020204" pitchFamily="34" charset="0"/>
                <a:cs typeface="Arial" panose="020B0604020202020204" pitchFamily="34" charset="0"/>
              </a:rPr>
              <a:t>  + listed the school on your FAFSA </a:t>
            </a:r>
          </a:p>
          <a:p>
            <a:pPr marL="0" indent="0" eaLnBrk="1" fontAlgn="auto" hangingPunct="1">
              <a:lnSpc>
                <a:spcPct val="120000"/>
              </a:lnSpc>
              <a:spcBef>
                <a:spcPts val="0"/>
              </a:spcBef>
              <a:spcAft>
                <a:spcPts val="0"/>
              </a:spcAft>
              <a:buClr>
                <a:schemeClr val="accent3"/>
              </a:buClr>
              <a:buNone/>
              <a:defRPr/>
            </a:pPr>
            <a:r>
              <a:rPr lang="en-US" sz="2800" dirty="0">
                <a:latin typeface="Arial" panose="020B0604020202020204" pitchFamily="34" charset="0"/>
                <a:cs typeface="Arial" panose="020B0604020202020204" pitchFamily="34" charset="0"/>
              </a:rPr>
              <a:t>  = You will get a Financial Aid Offer from the school</a:t>
            </a:r>
          </a:p>
          <a:p>
            <a:pPr marL="0" indent="0" eaLnBrk="1" fontAlgn="auto" hangingPunct="1">
              <a:lnSpc>
                <a:spcPct val="120000"/>
              </a:lnSpc>
              <a:spcBef>
                <a:spcPts val="0"/>
              </a:spcBef>
              <a:spcAft>
                <a:spcPts val="0"/>
              </a:spcAft>
              <a:buClr>
                <a:schemeClr val="accent3"/>
              </a:buClr>
              <a:buNone/>
              <a:defRPr/>
            </a:pPr>
            <a:endParaRPr lang="en-US" sz="900" dirty="0">
              <a:latin typeface="Arial" panose="020B0604020202020204" pitchFamily="34" charset="0"/>
              <a:cs typeface="Arial" panose="020B0604020202020204" pitchFamily="34" charset="0"/>
            </a:endParaRPr>
          </a:p>
          <a:p>
            <a:pPr eaLnBrk="1" hangingPunct="1">
              <a:defRPr/>
            </a:pPr>
            <a:r>
              <a:rPr lang="en-US" sz="2800" dirty="0">
                <a:latin typeface="Arial" panose="020B0604020202020204" pitchFamily="34" charset="0"/>
                <a:cs typeface="Arial" panose="020B0604020202020204" pitchFamily="34" charset="0"/>
              </a:rPr>
              <a:t>Example:</a:t>
            </a:r>
          </a:p>
          <a:p>
            <a:pPr marL="393700" lvl="1" indent="0" eaLnBrk="1" hangingPunct="1">
              <a:buFont typeface="Wingdings 2" pitchFamily="18" charset="2"/>
              <a:buNone/>
              <a:defRPr/>
            </a:pPr>
            <a:r>
              <a:rPr lang="en-US" sz="2800" dirty="0">
                <a:latin typeface="Arial" panose="020B0604020202020204" pitchFamily="34" charset="0"/>
                <a:cs typeface="Arial" panose="020B0604020202020204" pitchFamily="34" charset="0"/>
              </a:rPr>
              <a:t>  	 COA			$31,000  </a:t>
            </a:r>
            <a:r>
              <a:rPr lang="en-US" sz="2000" dirty="0">
                <a:latin typeface="Arial" panose="020B0604020202020204" pitchFamily="34" charset="0"/>
                <a:cs typeface="Arial" panose="020B0604020202020204" pitchFamily="34" charset="0"/>
              </a:rPr>
              <a:t>(Cost of Attendance)</a:t>
            </a:r>
          </a:p>
          <a:p>
            <a:pPr marL="393700" lvl="1" indent="0" eaLnBrk="1" hangingPunct="1">
              <a:buFont typeface="Wingdings 2" pitchFamily="18" charset="2"/>
              <a:buNone/>
              <a:defRPr/>
            </a:pPr>
            <a:r>
              <a:rPr lang="en-US" sz="2800" dirty="0">
                <a:latin typeface="Arial" panose="020B0604020202020204" pitchFamily="34" charset="0"/>
                <a:cs typeface="Arial" panose="020B0604020202020204" pitchFamily="34" charset="0"/>
              </a:rPr>
              <a:t>	-EFC		        -	$  5,000  </a:t>
            </a:r>
            <a:r>
              <a:rPr lang="en-US" sz="1800" dirty="0">
                <a:latin typeface="Arial" panose="020B0604020202020204" pitchFamily="34" charset="0"/>
                <a:cs typeface="Arial" panose="020B0604020202020204" pitchFamily="34" charset="0"/>
              </a:rPr>
              <a:t>(Expected Family Contribution)</a:t>
            </a:r>
            <a:endParaRPr lang="en-US" sz="2800" dirty="0">
              <a:latin typeface="Arial" panose="020B0604020202020204" pitchFamily="34" charset="0"/>
              <a:cs typeface="Arial" panose="020B0604020202020204" pitchFamily="34" charset="0"/>
            </a:endParaRPr>
          </a:p>
          <a:p>
            <a:pPr marL="0" indent="0">
              <a:buNone/>
            </a:pPr>
            <a:r>
              <a:rPr lang="en-US" sz="2800" dirty="0">
                <a:solidFill>
                  <a:srgbClr val="FF0000"/>
                </a:solidFill>
                <a:latin typeface="Arial" panose="020B0604020202020204" pitchFamily="34" charset="0"/>
                <a:cs typeface="Arial" panose="020B0604020202020204" pitchFamily="34" charset="0"/>
              </a:rPr>
              <a:t>	 Financial Need	$26,000</a:t>
            </a:r>
          </a:p>
          <a:p>
            <a:pPr marL="0" indent="0">
              <a:buNone/>
            </a:pPr>
            <a:endParaRPr lang="en-US" sz="900" dirty="0">
              <a:solidFill>
                <a:srgbClr val="FF0000"/>
              </a:solidFill>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Schools offer varying amounts of financial aid, some more generous than others</a:t>
            </a:r>
          </a:p>
          <a:p>
            <a:pPr marL="0" indent="0">
              <a:buNone/>
            </a:pPr>
            <a:endParaRPr lang="en-US" sz="10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Applying to multiple schools gives you more financial aid offers to consider</a:t>
            </a:r>
          </a:p>
          <a:p>
            <a:pPr marL="393700" lvl="1" indent="0" eaLnBrk="1" hangingPunct="1">
              <a:buFont typeface="Wingdings 2" pitchFamily="18" charset="2"/>
              <a:buNone/>
              <a:defRPr/>
            </a:pPr>
            <a:endParaRPr lang="en-US" sz="2800" dirty="0">
              <a:solidFill>
                <a:srgbClr val="FF0000"/>
              </a:solidFill>
              <a:latin typeface="Arial" panose="020B0604020202020204" pitchFamily="34" charset="0"/>
              <a:cs typeface="Arial" panose="020B0604020202020204" pitchFamily="34" charset="0"/>
            </a:endParaRPr>
          </a:p>
        </p:txBody>
      </p:sp>
      <p:cxnSp>
        <p:nvCxnSpPr>
          <p:cNvPr id="3" name="Straight Connector 2"/>
          <p:cNvCxnSpPr>
            <a:cxnSpLocks/>
          </p:cNvCxnSpPr>
          <p:nvPr/>
        </p:nvCxnSpPr>
        <p:spPr>
          <a:xfrm>
            <a:off x="1295400" y="3657600"/>
            <a:ext cx="39624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6" name="Picture 7" descr="CO_LOGO">
            <a:extLst>
              <a:ext uri="{FF2B5EF4-FFF2-40B4-BE49-F238E27FC236}">
                <a16:creationId xmlns:a16="http://schemas.microsoft.com/office/drawing/2014/main" id="{329BAE25-7FE6-DB46-9909-0259EA7961DE}"/>
              </a:ext>
            </a:extLst>
          </p:cNvPr>
          <p:cNvPicPr>
            <a:picLocks noChangeAspect="1" noChangeArrowheads="1"/>
          </p:cNvPicPr>
          <p:nvPr/>
        </p:nvPicPr>
        <p:blipFill>
          <a:blip r:embed="rId3"/>
          <a:srcRect/>
          <a:stretch>
            <a:fillRect/>
          </a:stretch>
        </p:blipFill>
        <p:spPr bwMode="auto">
          <a:xfrm>
            <a:off x="469900" y="5867400"/>
            <a:ext cx="2730500" cy="635000"/>
          </a:xfrm>
          <a:prstGeom prst="rect">
            <a:avLst/>
          </a:prstGeom>
          <a:noFill/>
          <a:ln w="9525">
            <a:noFill/>
            <a:miter lim="800000"/>
            <a:headEnd/>
            <a:tailEnd/>
          </a:ln>
        </p:spPr>
      </p:pic>
      <p:pic>
        <p:nvPicPr>
          <p:cNvPr id="1028" name="Picture 4" descr="Image result for money icon transparent">
            <a:extLst>
              <a:ext uri="{FF2B5EF4-FFF2-40B4-BE49-F238E27FC236}">
                <a16:creationId xmlns:a16="http://schemas.microsoft.com/office/drawing/2014/main" id="{BB5D90B9-2CA0-8000-8A4C-09E05BE4E7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282166"/>
            <a:ext cx="1676399" cy="167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742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CO_LOGO">
            <a:extLst>
              <a:ext uri="{FF2B5EF4-FFF2-40B4-BE49-F238E27FC236}">
                <a16:creationId xmlns:a16="http://schemas.microsoft.com/office/drawing/2014/main" id="{1CE4B886-6328-4CBF-83B5-9C68A4A566E6}"/>
              </a:ext>
            </a:extLst>
          </p:cNvPr>
          <p:cNvPicPr>
            <a:picLocks noChangeAspect="1" noChangeArrowheads="1"/>
          </p:cNvPicPr>
          <p:nvPr/>
        </p:nvPicPr>
        <p:blipFill>
          <a:blip r:embed="rId3"/>
          <a:srcRect/>
          <a:stretch>
            <a:fillRect/>
          </a:stretch>
        </p:blipFill>
        <p:spPr bwMode="auto">
          <a:xfrm>
            <a:off x="304800" y="6019800"/>
            <a:ext cx="2730500" cy="635000"/>
          </a:xfrm>
          <a:prstGeom prst="rect">
            <a:avLst/>
          </a:prstGeom>
          <a:noFill/>
          <a:ln w="9525">
            <a:noFill/>
            <a:miter lim="800000"/>
            <a:headEnd/>
            <a:tailEnd/>
          </a:ln>
        </p:spPr>
      </p:pic>
      <p:sp>
        <p:nvSpPr>
          <p:cNvPr id="3" name="Content Placeholder 2">
            <a:extLst>
              <a:ext uri="{FF2B5EF4-FFF2-40B4-BE49-F238E27FC236}">
                <a16:creationId xmlns:a16="http://schemas.microsoft.com/office/drawing/2014/main" id="{5E981B41-FD87-AA64-A326-E26C52E3054C}"/>
              </a:ext>
            </a:extLst>
          </p:cNvPr>
          <p:cNvSpPr>
            <a:spLocks noGrp="1"/>
          </p:cNvSpPr>
          <p:nvPr>
            <p:ph idx="1"/>
          </p:nvPr>
        </p:nvSpPr>
        <p:spPr>
          <a:xfrm>
            <a:off x="685800" y="1524000"/>
            <a:ext cx="7772400" cy="4419600"/>
          </a:xfrm>
        </p:spPr>
        <p:txBody>
          <a:bodyPr>
            <a:normAutofit/>
          </a:bodyPr>
          <a:lstStyle/>
          <a:p>
            <a:pPr marL="0" lvl="0" indent="0" algn="l" rtl="0">
              <a:lnSpc>
                <a:spcPct val="90000"/>
              </a:lnSpc>
              <a:spcBef>
                <a:spcPts val="0"/>
              </a:spcBef>
              <a:spcAft>
                <a:spcPts val="0"/>
              </a:spcAft>
              <a:buClr>
                <a:schemeClr val="dk1"/>
              </a:buClr>
              <a:buSzPts val="2800"/>
              <a:buNone/>
            </a:pPr>
            <a:r>
              <a:rPr lang="en-US" dirty="0"/>
              <a:t>The FSA ID is a digital signature used to sign the FAFSA, Direct Loan and Parent PLUS loan Master Promissory notes, and to access federal student aid sites.</a:t>
            </a:r>
          </a:p>
          <a:p>
            <a:pPr lvl="0" algn="l" rtl="0">
              <a:lnSpc>
                <a:spcPct val="90000"/>
              </a:lnSpc>
              <a:spcBef>
                <a:spcPts val="1000"/>
              </a:spcBef>
              <a:spcAft>
                <a:spcPts val="0"/>
              </a:spcAft>
              <a:buSzPct val="100000"/>
            </a:pPr>
            <a:r>
              <a:rPr lang="en-US" dirty="0"/>
              <a:t>Student creates their own</a:t>
            </a:r>
          </a:p>
          <a:p>
            <a:pPr lvl="0" algn="l" rtl="0">
              <a:lnSpc>
                <a:spcPct val="90000"/>
              </a:lnSpc>
              <a:spcBef>
                <a:spcPts val="1000"/>
              </a:spcBef>
              <a:spcAft>
                <a:spcPts val="0"/>
              </a:spcAft>
              <a:buSzPct val="100000"/>
            </a:pPr>
            <a:r>
              <a:rPr lang="en-US" dirty="0"/>
              <a:t>Parent creates their own</a:t>
            </a:r>
          </a:p>
          <a:p>
            <a:pPr lvl="1">
              <a:spcBef>
                <a:spcPts val="1000"/>
              </a:spcBef>
              <a:spcAft>
                <a:spcPts val="0"/>
              </a:spcAft>
              <a:buSzPct val="100000"/>
            </a:pPr>
            <a:r>
              <a:rPr lang="en-US" dirty="0"/>
              <a:t>SSN and Date of Birth needed</a:t>
            </a:r>
          </a:p>
          <a:p>
            <a:pPr lvl="0" algn="l" rtl="0">
              <a:lnSpc>
                <a:spcPct val="90000"/>
              </a:lnSpc>
              <a:spcBef>
                <a:spcPts val="1000"/>
              </a:spcBef>
              <a:spcAft>
                <a:spcPts val="0"/>
              </a:spcAft>
              <a:buSzPct val="100000"/>
            </a:pPr>
            <a:r>
              <a:rPr lang="en-US" dirty="0"/>
              <a:t>Common mistakes:</a:t>
            </a:r>
          </a:p>
          <a:p>
            <a:pPr lvl="1">
              <a:spcBef>
                <a:spcPts val="1000"/>
              </a:spcBef>
              <a:spcAft>
                <a:spcPts val="0"/>
              </a:spcAft>
              <a:buSzPct val="100000"/>
            </a:pPr>
            <a:r>
              <a:rPr lang="en-US" dirty="0"/>
              <a:t>SSNs switched</a:t>
            </a:r>
          </a:p>
          <a:p>
            <a:pPr lvl="1">
              <a:spcBef>
                <a:spcPts val="1000"/>
              </a:spcBef>
              <a:spcAft>
                <a:spcPts val="0"/>
              </a:spcAft>
              <a:buSzPct val="100000"/>
            </a:pPr>
            <a:r>
              <a:rPr lang="en-US" dirty="0"/>
              <a:t>Parent creates password for student</a:t>
            </a:r>
          </a:p>
          <a:p>
            <a:pPr lvl="1">
              <a:spcBef>
                <a:spcPts val="1000"/>
              </a:spcBef>
              <a:spcAft>
                <a:spcPts val="0"/>
              </a:spcAft>
              <a:buSzPct val="100000"/>
            </a:pPr>
            <a:r>
              <a:rPr lang="en-US" dirty="0"/>
              <a:t>Student creates password for parent</a:t>
            </a:r>
          </a:p>
          <a:p>
            <a:pPr lvl="0" algn="l" rtl="0">
              <a:lnSpc>
                <a:spcPct val="90000"/>
              </a:lnSpc>
              <a:spcBef>
                <a:spcPts val="1000"/>
              </a:spcBef>
              <a:spcAft>
                <a:spcPts val="0"/>
              </a:spcAft>
              <a:buSzPts val="2400"/>
            </a:pPr>
            <a:r>
              <a:rPr lang="en-US" dirty="0"/>
              <a:t>Can log in with a verified mobile phone number</a:t>
            </a:r>
          </a:p>
          <a:p>
            <a:pPr lvl="0" algn="l" rtl="0">
              <a:lnSpc>
                <a:spcPct val="90000"/>
              </a:lnSpc>
              <a:spcBef>
                <a:spcPts val="1000"/>
              </a:spcBef>
              <a:spcAft>
                <a:spcPts val="0"/>
              </a:spcAft>
              <a:buSzPts val="2400"/>
            </a:pPr>
            <a:r>
              <a:rPr lang="en-US" dirty="0"/>
              <a:t>Federal Student Aid Help: (800) 4-FED-AID (800-433-3243)</a:t>
            </a:r>
          </a:p>
          <a:p>
            <a:endParaRPr lang="en-US" dirty="0"/>
          </a:p>
        </p:txBody>
      </p:sp>
      <p:sp>
        <p:nvSpPr>
          <p:cNvPr id="4" name="TextBox 3">
            <a:extLst>
              <a:ext uri="{FF2B5EF4-FFF2-40B4-BE49-F238E27FC236}">
                <a16:creationId xmlns:a16="http://schemas.microsoft.com/office/drawing/2014/main" id="{DA2CAC2F-8E1C-D2F0-6260-93AD35609047}"/>
              </a:ext>
            </a:extLst>
          </p:cNvPr>
          <p:cNvSpPr txBox="1"/>
          <p:nvPr/>
        </p:nvSpPr>
        <p:spPr>
          <a:xfrm>
            <a:off x="2057400" y="685800"/>
            <a:ext cx="5562600" cy="738664"/>
          </a:xfrm>
          <a:prstGeom prst="rect">
            <a:avLst/>
          </a:prstGeom>
          <a:noFill/>
        </p:spPr>
        <p:txBody>
          <a:bodyPr wrap="square">
            <a:spAutoFit/>
          </a:bodyPr>
          <a:lstStyle/>
          <a:p>
            <a:pPr algn="ctr"/>
            <a:r>
              <a:rPr lang="en-US" sz="4200" dirty="0">
                <a:latin typeface="+mj-lt"/>
              </a:rPr>
              <a:t>FSA ID Needed to File FAFSA</a:t>
            </a:r>
          </a:p>
        </p:txBody>
      </p:sp>
      <p:pic>
        <p:nvPicPr>
          <p:cNvPr id="2" name="Google Shape;532;p13">
            <a:hlinkClick r:id="rId4"/>
            <a:extLst>
              <a:ext uri="{FF2B5EF4-FFF2-40B4-BE49-F238E27FC236}">
                <a16:creationId xmlns:a16="http://schemas.microsoft.com/office/drawing/2014/main" id="{144B3138-B353-4C0E-347D-F7685B4C9A10}"/>
              </a:ext>
            </a:extLst>
          </p:cNvPr>
          <p:cNvPicPr preferRelativeResize="0"/>
          <p:nvPr/>
        </p:nvPicPr>
        <p:blipFill rotWithShape="1">
          <a:blip r:embed="rId5">
            <a:alphaModFix/>
          </a:blip>
          <a:srcRect/>
          <a:stretch/>
        </p:blipFill>
        <p:spPr>
          <a:xfrm>
            <a:off x="5105400" y="2362200"/>
            <a:ext cx="3352800" cy="1676400"/>
          </a:xfrm>
          <a:prstGeom prst="rect">
            <a:avLst/>
          </a:prstGeom>
          <a:noFill/>
          <a:ln>
            <a:noFill/>
          </a:ln>
        </p:spPr>
      </p:pic>
    </p:spTree>
    <p:extLst>
      <p:ext uri="{BB962C8B-B14F-4D97-AF65-F5344CB8AC3E}">
        <p14:creationId xmlns:p14="http://schemas.microsoft.com/office/powerpoint/2010/main" val="3303671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CO_LOGO">
            <a:extLst>
              <a:ext uri="{FF2B5EF4-FFF2-40B4-BE49-F238E27FC236}">
                <a16:creationId xmlns:a16="http://schemas.microsoft.com/office/drawing/2014/main" id="{1CE4B886-6328-4CBF-83B5-9C68A4A566E6}"/>
              </a:ext>
            </a:extLst>
          </p:cNvPr>
          <p:cNvPicPr>
            <a:picLocks noChangeAspect="1" noChangeArrowheads="1"/>
          </p:cNvPicPr>
          <p:nvPr/>
        </p:nvPicPr>
        <p:blipFill>
          <a:blip r:embed="rId3"/>
          <a:srcRect/>
          <a:stretch>
            <a:fillRect/>
          </a:stretch>
        </p:blipFill>
        <p:spPr bwMode="auto">
          <a:xfrm>
            <a:off x="304800" y="6019800"/>
            <a:ext cx="2730500" cy="635000"/>
          </a:xfrm>
          <a:prstGeom prst="rect">
            <a:avLst/>
          </a:prstGeom>
          <a:noFill/>
          <a:ln w="9525">
            <a:noFill/>
            <a:miter lim="800000"/>
            <a:headEnd/>
            <a:tailEnd/>
          </a:ln>
        </p:spPr>
      </p:pic>
      <p:pic>
        <p:nvPicPr>
          <p:cNvPr id="6" name="Content Placeholder 5">
            <a:extLst>
              <a:ext uri="{FF2B5EF4-FFF2-40B4-BE49-F238E27FC236}">
                <a16:creationId xmlns:a16="http://schemas.microsoft.com/office/drawing/2014/main" id="{7EA0BC1A-8191-9915-418C-E3DE7D2000F4}"/>
              </a:ext>
            </a:extLst>
          </p:cNvPr>
          <p:cNvPicPr>
            <a:picLocks noGrp="1" noChangeAspect="1"/>
          </p:cNvPicPr>
          <p:nvPr>
            <p:ph idx="1"/>
          </p:nvPr>
        </p:nvPicPr>
        <p:blipFill>
          <a:blip r:embed="rId4"/>
          <a:stretch>
            <a:fillRect/>
          </a:stretch>
        </p:blipFill>
        <p:spPr>
          <a:xfrm>
            <a:off x="685800" y="1424464"/>
            <a:ext cx="7772400" cy="4519136"/>
          </a:xfrm>
        </p:spPr>
      </p:pic>
      <p:sp>
        <p:nvSpPr>
          <p:cNvPr id="4" name="TextBox 3">
            <a:extLst>
              <a:ext uri="{FF2B5EF4-FFF2-40B4-BE49-F238E27FC236}">
                <a16:creationId xmlns:a16="http://schemas.microsoft.com/office/drawing/2014/main" id="{DA2CAC2F-8E1C-D2F0-6260-93AD35609047}"/>
              </a:ext>
            </a:extLst>
          </p:cNvPr>
          <p:cNvSpPr txBox="1"/>
          <p:nvPr/>
        </p:nvSpPr>
        <p:spPr>
          <a:xfrm>
            <a:off x="685800" y="685800"/>
            <a:ext cx="7772400" cy="738664"/>
          </a:xfrm>
          <a:prstGeom prst="rect">
            <a:avLst/>
          </a:prstGeom>
          <a:noFill/>
        </p:spPr>
        <p:txBody>
          <a:bodyPr wrap="square">
            <a:spAutoFit/>
          </a:bodyPr>
          <a:lstStyle/>
          <a:p>
            <a:pPr algn="ctr"/>
            <a:r>
              <a:rPr lang="en-US" sz="4200" dirty="0">
                <a:latin typeface="+mj-lt"/>
              </a:rPr>
              <a:t>Summary of Financial Aid Process</a:t>
            </a:r>
          </a:p>
        </p:txBody>
      </p:sp>
    </p:spTree>
    <p:extLst>
      <p:ext uri="{BB962C8B-B14F-4D97-AF65-F5344CB8AC3E}">
        <p14:creationId xmlns:p14="http://schemas.microsoft.com/office/powerpoint/2010/main" val="1319904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685800" y="219456"/>
            <a:ext cx="7772400" cy="1075944"/>
          </a:xfrm>
        </p:spPr>
        <p:txBody>
          <a:bodyPr/>
          <a:lstStyle/>
          <a:p>
            <a:pPr algn="ctr" eaLnBrk="1" hangingPunct="1"/>
            <a:r>
              <a:rPr lang="en-US" dirty="0"/>
              <a:t>When to File your FAFSA</a:t>
            </a:r>
          </a:p>
        </p:txBody>
      </p:sp>
      <p:sp>
        <p:nvSpPr>
          <p:cNvPr id="44034" name="Content Placeholder 2"/>
          <p:cNvSpPr>
            <a:spLocks noGrp="1"/>
          </p:cNvSpPr>
          <p:nvPr>
            <p:ph idx="1"/>
          </p:nvPr>
        </p:nvSpPr>
        <p:spPr>
          <a:xfrm>
            <a:off x="304800" y="1295400"/>
            <a:ext cx="8610600" cy="4648200"/>
          </a:xfrm>
        </p:spPr>
        <p:txBody>
          <a:bodyPr>
            <a:normAutofit/>
          </a:bodyPr>
          <a:lstStyle/>
          <a:p>
            <a:pPr lvl="2" indent="0">
              <a:lnSpc>
                <a:spcPct val="110000"/>
              </a:lnSpc>
              <a:buNone/>
            </a:pPr>
            <a:endParaRPr lang="en-US" dirty="0">
              <a:latin typeface="Arial" panose="020B0604020202020204" pitchFamily="34" charset="0"/>
              <a:cs typeface="Arial" panose="020B0604020202020204" pitchFamily="34" charset="0"/>
            </a:endParaRPr>
          </a:p>
          <a:p>
            <a:pPr lvl="2" indent="0">
              <a:lnSpc>
                <a:spcPct val="110000"/>
              </a:lnSpc>
            </a:pPr>
            <a:endParaRPr lang="en-US" dirty="0">
              <a:latin typeface="Arial" panose="020B0604020202020204" pitchFamily="34" charset="0"/>
              <a:cs typeface="Arial" panose="020B0604020202020204" pitchFamily="34" charset="0"/>
            </a:endParaRPr>
          </a:p>
          <a:p>
            <a:pPr indent="0">
              <a:lnSpc>
                <a:spcPct val="110000"/>
              </a:lnSpc>
            </a:pPr>
            <a:endParaRPr lang="en-US" sz="3400" dirty="0">
              <a:latin typeface="Arial" panose="020B0604020202020204" pitchFamily="34" charset="0"/>
              <a:cs typeface="Arial" panose="020B0604020202020204" pitchFamily="34" charset="0"/>
            </a:endParaRPr>
          </a:p>
        </p:txBody>
      </p:sp>
      <p:pic>
        <p:nvPicPr>
          <p:cNvPr id="44035" name="Picture 7" descr="CO_LOGO"/>
          <p:cNvPicPr>
            <a:picLocks noChangeAspect="1" noChangeArrowheads="1"/>
          </p:cNvPicPr>
          <p:nvPr/>
        </p:nvPicPr>
        <p:blipFill>
          <a:blip r:embed="rId3"/>
          <a:srcRect/>
          <a:stretch>
            <a:fillRect/>
          </a:stretch>
        </p:blipFill>
        <p:spPr bwMode="auto">
          <a:xfrm>
            <a:off x="304800" y="6019800"/>
            <a:ext cx="2730500" cy="635000"/>
          </a:xfrm>
          <a:prstGeom prst="rect">
            <a:avLst/>
          </a:prstGeom>
          <a:noFill/>
          <a:ln w="9525">
            <a:noFill/>
            <a:miter lim="800000"/>
            <a:headEnd/>
            <a:tailEnd/>
          </a:ln>
        </p:spPr>
      </p:pic>
      <p:pic>
        <p:nvPicPr>
          <p:cNvPr id="3" name="Picture 2">
            <a:extLst>
              <a:ext uri="{FF2B5EF4-FFF2-40B4-BE49-F238E27FC236}">
                <a16:creationId xmlns:a16="http://schemas.microsoft.com/office/drawing/2014/main" id="{5260F990-2B34-46EE-9666-0943B823193B}"/>
              </a:ext>
            </a:extLst>
          </p:cNvPr>
          <p:cNvPicPr>
            <a:picLocks noChangeAspect="1"/>
          </p:cNvPicPr>
          <p:nvPr/>
        </p:nvPicPr>
        <p:blipFill>
          <a:blip r:embed="rId4"/>
          <a:stretch>
            <a:fillRect/>
          </a:stretch>
        </p:blipFill>
        <p:spPr>
          <a:xfrm>
            <a:off x="0" y="1295400"/>
            <a:ext cx="9144000" cy="4495800"/>
          </a:xfrm>
          <a:prstGeom prst="rect">
            <a:avLst/>
          </a:prstGeom>
        </p:spPr>
      </p:pic>
    </p:spTree>
    <p:extLst>
      <p:ext uri="{BB962C8B-B14F-4D97-AF65-F5344CB8AC3E}">
        <p14:creationId xmlns:p14="http://schemas.microsoft.com/office/powerpoint/2010/main" val="244438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CO_LOGO">
            <a:extLst>
              <a:ext uri="{FF2B5EF4-FFF2-40B4-BE49-F238E27FC236}">
                <a16:creationId xmlns:a16="http://schemas.microsoft.com/office/drawing/2014/main" id="{1CE4B886-6328-4CBF-83B5-9C68A4A566E6}"/>
              </a:ext>
            </a:extLst>
          </p:cNvPr>
          <p:cNvPicPr>
            <a:picLocks noChangeAspect="1" noChangeArrowheads="1"/>
          </p:cNvPicPr>
          <p:nvPr/>
        </p:nvPicPr>
        <p:blipFill>
          <a:blip r:embed="rId3"/>
          <a:srcRect/>
          <a:stretch>
            <a:fillRect/>
          </a:stretch>
        </p:blipFill>
        <p:spPr bwMode="auto">
          <a:xfrm>
            <a:off x="304800" y="6019800"/>
            <a:ext cx="2730500" cy="635000"/>
          </a:xfrm>
          <a:prstGeom prst="rect">
            <a:avLst/>
          </a:prstGeom>
          <a:noFill/>
          <a:ln w="9525">
            <a:noFill/>
            <a:miter lim="800000"/>
            <a:headEnd/>
            <a:tailEnd/>
          </a:ln>
        </p:spPr>
      </p:pic>
      <p:sp>
        <p:nvSpPr>
          <p:cNvPr id="4" name="TextBox 3">
            <a:extLst>
              <a:ext uri="{FF2B5EF4-FFF2-40B4-BE49-F238E27FC236}">
                <a16:creationId xmlns:a16="http://schemas.microsoft.com/office/drawing/2014/main" id="{DA2CAC2F-8E1C-D2F0-6260-93AD35609047}"/>
              </a:ext>
            </a:extLst>
          </p:cNvPr>
          <p:cNvSpPr txBox="1"/>
          <p:nvPr/>
        </p:nvSpPr>
        <p:spPr>
          <a:xfrm>
            <a:off x="2057400" y="685800"/>
            <a:ext cx="4572000" cy="738664"/>
          </a:xfrm>
          <a:prstGeom prst="rect">
            <a:avLst/>
          </a:prstGeom>
          <a:noFill/>
        </p:spPr>
        <p:txBody>
          <a:bodyPr wrap="square">
            <a:spAutoFit/>
          </a:bodyPr>
          <a:lstStyle/>
          <a:p>
            <a:pPr algn="ctr"/>
            <a:r>
              <a:rPr lang="en-US" sz="4200" dirty="0">
                <a:latin typeface="+mj-lt"/>
              </a:rPr>
              <a:t>Where to File the FAFSA</a:t>
            </a:r>
          </a:p>
        </p:txBody>
      </p:sp>
      <p:pic>
        <p:nvPicPr>
          <p:cNvPr id="9" name="Content Placeholder 8">
            <a:extLst>
              <a:ext uri="{FF2B5EF4-FFF2-40B4-BE49-F238E27FC236}">
                <a16:creationId xmlns:a16="http://schemas.microsoft.com/office/drawing/2014/main" id="{A56B007C-22EF-0393-A864-99DE68D34522}"/>
              </a:ext>
            </a:extLst>
          </p:cNvPr>
          <p:cNvPicPr>
            <a:picLocks noGrp="1" noChangeAspect="1"/>
          </p:cNvPicPr>
          <p:nvPr>
            <p:ph idx="1"/>
          </p:nvPr>
        </p:nvPicPr>
        <p:blipFill>
          <a:blip r:embed="rId4"/>
          <a:stretch>
            <a:fillRect/>
          </a:stretch>
        </p:blipFill>
        <p:spPr>
          <a:xfrm>
            <a:off x="304800" y="1403350"/>
            <a:ext cx="8610600" cy="4540250"/>
          </a:xfrm>
        </p:spPr>
      </p:pic>
    </p:spTree>
    <p:extLst>
      <p:ext uri="{BB962C8B-B14F-4D97-AF65-F5344CB8AC3E}">
        <p14:creationId xmlns:p14="http://schemas.microsoft.com/office/powerpoint/2010/main" val="3587755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678543" y="92300"/>
            <a:ext cx="7772400" cy="838507"/>
          </a:xfrm>
        </p:spPr>
        <p:txBody>
          <a:bodyPr>
            <a:normAutofit/>
          </a:bodyPr>
          <a:lstStyle/>
          <a:p>
            <a:pPr algn="ctr" eaLnBrk="1" hangingPunct="1"/>
            <a:r>
              <a:rPr lang="en-US" dirty="0"/>
              <a:t>IRS DRT Speeds </a:t>
            </a:r>
            <a:r>
              <a:rPr lang="en-US" dirty="0" err="1"/>
              <a:t>fafsa</a:t>
            </a:r>
            <a:r>
              <a:rPr lang="en-US" dirty="0"/>
              <a:t> completion</a:t>
            </a:r>
          </a:p>
        </p:txBody>
      </p:sp>
      <p:pic>
        <p:nvPicPr>
          <p:cNvPr id="3" name="Content Placeholder 2">
            <a:extLst>
              <a:ext uri="{FF2B5EF4-FFF2-40B4-BE49-F238E27FC236}">
                <a16:creationId xmlns:a16="http://schemas.microsoft.com/office/drawing/2014/main" id="{8A3976BA-F417-4FA1-8906-89D5F6D556B7}"/>
              </a:ext>
            </a:extLst>
          </p:cNvPr>
          <p:cNvPicPr>
            <a:picLocks noGrp="1" noChangeAspect="1"/>
          </p:cNvPicPr>
          <p:nvPr>
            <p:ph idx="1"/>
          </p:nvPr>
        </p:nvPicPr>
        <p:blipFill>
          <a:blip r:embed="rId3"/>
          <a:stretch>
            <a:fillRect/>
          </a:stretch>
        </p:blipFill>
        <p:spPr>
          <a:xfrm>
            <a:off x="449943" y="932316"/>
            <a:ext cx="8229600" cy="4267200"/>
          </a:xfrm>
        </p:spPr>
      </p:pic>
      <p:pic>
        <p:nvPicPr>
          <p:cNvPr id="39939" name="Picture 7" descr="CO_LOGO"/>
          <p:cNvPicPr>
            <a:picLocks noChangeAspect="1" noChangeArrowheads="1"/>
          </p:cNvPicPr>
          <p:nvPr/>
        </p:nvPicPr>
        <p:blipFill>
          <a:blip r:embed="rId4"/>
          <a:srcRect/>
          <a:stretch>
            <a:fillRect/>
          </a:stretch>
        </p:blipFill>
        <p:spPr bwMode="auto">
          <a:xfrm>
            <a:off x="304800" y="6019800"/>
            <a:ext cx="2730500" cy="635000"/>
          </a:xfrm>
          <a:prstGeom prst="rect">
            <a:avLst/>
          </a:prstGeom>
          <a:noFill/>
          <a:ln w="9525">
            <a:noFill/>
            <a:miter lim="800000"/>
            <a:headEnd/>
            <a:tailEnd/>
          </a:ln>
        </p:spPr>
      </p:pic>
      <p:sp>
        <p:nvSpPr>
          <p:cNvPr id="8" name="TextBox 7">
            <a:extLst>
              <a:ext uri="{FF2B5EF4-FFF2-40B4-BE49-F238E27FC236}">
                <a16:creationId xmlns:a16="http://schemas.microsoft.com/office/drawing/2014/main" id="{F3C9BEB8-10FC-6347-C5BC-C3F94A441B94}"/>
              </a:ext>
            </a:extLst>
          </p:cNvPr>
          <p:cNvSpPr txBox="1"/>
          <p:nvPr/>
        </p:nvSpPr>
        <p:spPr>
          <a:xfrm>
            <a:off x="449943" y="5334000"/>
            <a:ext cx="8229600" cy="646331"/>
          </a:xfrm>
          <a:prstGeom prst="rect">
            <a:avLst/>
          </a:prstGeom>
          <a:noFill/>
        </p:spPr>
        <p:txBody>
          <a:bodyPr wrap="square">
            <a:spAutoFit/>
          </a:bodyPr>
          <a:lstStyle/>
          <a:p>
            <a:r>
              <a:rPr lang="en-US" dirty="0"/>
              <a:t>FAFSA for </a:t>
            </a:r>
            <a:r>
              <a:rPr lang="en-US" dirty="0">
                <a:highlight>
                  <a:srgbClr val="FFFF00"/>
                </a:highlight>
              </a:rPr>
              <a:t>2023-2024</a:t>
            </a:r>
            <a:r>
              <a:rPr lang="en-US" dirty="0"/>
              <a:t> academic year requires </a:t>
            </a:r>
            <a:r>
              <a:rPr lang="en-US" dirty="0">
                <a:highlight>
                  <a:srgbClr val="FFFF00"/>
                </a:highlight>
              </a:rPr>
              <a:t>2021</a:t>
            </a:r>
            <a:r>
              <a:rPr lang="en-US" dirty="0"/>
              <a:t> tax return information</a:t>
            </a:r>
          </a:p>
          <a:p>
            <a:endParaRPr lang="en-US" dirty="0"/>
          </a:p>
        </p:txBody>
      </p:sp>
    </p:spTree>
    <p:extLst>
      <p:ext uri="{BB962C8B-B14F-4D97-AF65-F5344CB8AC3E}">
        <p14:creationId xmlns:p14="http://schemas.microsoft.com/office/powerpoint/2010/main" val="1767739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678543" y="92300"/>
            <a:ext cx="7772400" cy="838507"/>
          </a:xfrm>
        </p:spPr>
        <p:txBody>
          <a:bodyPr/>
          <a:lstStyle/>
          <a:p>
            <a:pPr algn="ctr" eaLnBrk="1" hangingPunct="1"/>
            <a:r>
              <a:rPr lang="en-US" dirty="0"/>
              <a:t>Why File A FAFSA???</a:t>
            </a:r>
          </a:p>
        </p:txBody>
      </p:sp>
      <p:sp>
        <p:nvSpPr>
          <p:cNvPr id="39938" name="Content Placeholder 2"/>
          <p:cNvSpPr>
            <a:spLocks noGrp="1"/>
          </p:cNvSpPr>
          <p:nvPr>
            <p:ph idx="1"/>
          </p:nvPr>
        </p:nvSpPr>
        <p:spPr>
          <a:xfrm>
            <a:off x="304800" y="838200"/>
            <a:ext cx="8465457" cy="4953000"/>
          </a:xfrm>
        </p:spPr>
        <p:txBody>
          <a:bodyPr>
            <a:normAutofit/>
          </a:bodyPr>
          <a:lstStyle/>
          <a:p>
            <a:pPr marL="0" indent="0" eaLnBrk="1" hangingPunct="1">
              <a:buNone/>
            </a:pPr>
            <a:r>
              <a:rPr lang="en-US" dirty="0">
                <a:latin typeface="Arial" panose="020B0604020202020204" pitchFamily="34" charset="0"/>
                <a:cs typeface="Arial" panose="020B0604020202020204" pitchFamily="34" charset="0"/>
              </a:rPr>
              <a:t>FAFSA is your gateway to the 4 types of Financial Aid by way of               3 primary sources:</a:t>
            </a:r>
          </a:p>
          <a:p>
            <a:pPr eaLnBrk="1" hangingPunct="1"/>
            <a:r>
              <a:rPr lang="en-US" dirty="0">
                <a:latin typeface="Arial" panose="020B0604020202020204" pitchFamily="34" charset="0"/>
                <a:cs typeface="Arial" panose="020B0604020202020204" pitchFamily="34" charset="0"/>
              </a:rPr>
              <a:t>Federal Government</a:t>
            </a:r>
          </a:p>
          <a:p>
            <a:pPr eaLnBrk="1" hangingPunct="1"/>
            <a:r>
              <a:rPr lang="en-US" dirty="0">
                <a:latin typeface="Arial" panose="020B0604020202020204" pitchFamily="34" charset="0"/>
                <a:cs typeface="Arial" panose="020B0604020202020204" pitchFamily="34" charset="0"/>
              </a:rPr>
              <a:t>State Government</a:t>
            </a:r>
          </a:p>
          <a:p>
            <a:pPr eaLnBrk="1" hangingPunct="1"/>
            <a:r>
              <a:rPr lang="en-US" dirty="0">
                <a:latin typeface="Arial" panose="020B0604020202020204" pitchFamily="34" charset="0"/>
                <a:cs typeface="Arial" panose="020B0604020202020204" pitchFamily="34" charset="0"/>
              </a:rPr>
              <a:t>Higher Education Institutions</a:t>
            </a:r>
          </a:p>
          <a:p>
            <a:pPr marL="0" indent="0">
              <a:buNone/>
            </a:pPr>
            <a:r>
              <a:rPr lang="en-US" dirty="0">
                <a:latin typeface="Arial" panose="020B0604020202020204" pitchFamily="34" charset="0"/>
                <a:cs typeface="Arial" panose="020B0604020202020204" pitchFamily="34" charset="0"/>
              </a:rPr>
              <a:t>Takes about 30 minutes to complete the FAFSA</a:t>
            </a:r>
          </a:p>
          <a:p>
            <a:pPr marL="0" indent="0" eaLnBrk="1" hangingPunct="1">
              <a:buNone/>
            </a:pPr>
            <a:r>
              <a:rPr lang="en-US" dirty="0">
                <a:latin typeface="Arial" panose="020B0604020202020204" pitchFamily="34" charset="0"/>
                <a:cs typeface="Arial" panose="020B0604020202020204" pitchFamily="34" charset="0"/>
              </a:rPr>
              <a:t>Get Expected Family Contribution (EFC) value immediately</a:t>
            </a:r>
          </a:p>
          <a:p>
            <a:pPr marL="0" indent="0" eaLnBrk="1" hangingPunct="1">
              <a:buNone/>
            </a:pPr>
            <a:r>
              <a:rPr lang="en-US" dirty="0">
                <a:latin typeface="Arial" panose="020B0604020202020204" pitchFamily="34" charset="0"/>
                <a:cs typeface="Arial" panose="020B0604020202020204" pitchFamily="34" charset="0"/>
              </a:rPr>
              <a:t>Get Pell Grant (Federal) estimate immediately</a:t>
            </a:r>
          </a:p>
          <a:p>
            <a:pPr marL="0" indent="0" eaLnBrk="1" hangingPunct="1">
              <a:buNone/>
            </a:pPr>
            <a:r>
              <a:rPr lang="en-US" dirty="0">
                <a:latin typeface="Arial" panose="020B0604020202020204" pitchFamily="34" charset="0"/>
                <a:cs typeface="Arial" panose="020B0604020202020204" pitchFamily="34" charset="0"/>
              </a:rPr>
              <a:t>Get Federal loan eligibility immediately</a:t>
            </a:r>
          </a:p>
          <a:p>
            <a:pPr marL="0" indent="0" eaLnBrk="1" hangingPunct="1">
              <a:buNone/>
            </a:pPr>
            <a:r>
              <a:rPr lang="en-US" dirty="0">
                <a:latin typeface="Arial" panose="020B0604020202020204" pitchFamily="34" charset="0"/>
                <a:cs typeface="Arial" panose="020B0604020202020204" pitchFamily="34" charset="0"/>
              </a:rPr>
              <a:t>Find out if Cal Grant eligible soon after filing (from the California Student Aid Commission)</a:t>
            </a:r>
          </a:p>
          <a:p>
            <a:pPr lvl="1"/>
            <a:r>
              <a:rPr lang="en-US" dirty="0">
                <a:latin typeface="Arial" panose="020B0604020202020204" pitchFamily="34" charset="0"/>
                <a:cs typeface="Arial" panose="020B0604020202020204" pitchFamily="34" charset="0"/>
              </a:rPr>
              <a:t>Cal Grant Deadline: Must file the FAFSA by </a:t>
            </a:r>
            <a:r>
              <a:rPr lang="en-US" u="sng" dirty="0">
                <a:latin typeface="Arial" panose="020B0604020202020204" pitchFamily="34" charset="0"/>
                <a:cs typeface="Arial" panose="020B0604020202020204" pitchFamily="34" charset="0"/>
              </a:rPr>
              <a:t>March 2nd</a:t>
            </a:r>
          </a:p>
        </p:txBody>
      </p:sp>
      <p:pic>
        <p:nvPicPr>
          <p:cNvPr id="39939" name="Picture 7" descr="CO_LOGO"/>
          <p:cNvPicPr>
            <a:picLocks noChangeAspect="1" noChangeArrowheads="1"/>
          </p:cNvPicPr>
          <p:nvPr/>
        </p:nvPicPr>
        <p:blipFill>
          <a:blip r:embed="rId3"/>
          <a:srcRect/>
          <a:stretch>
            <a:fillRect/>
          </a:stretch>
        </p:blipFill>
        <p:spPr bwMode="auto">
          <a:xfrm>
            <a:off x="304800" y="6019800"/>
            <a:ext cx="2730500" cy="635000"/>
          </a:xfrm>
          <a:prstGeom prst="rect">
            <a:avLst/>
          </a:prstGeom>
          <a:noFill/>
          <a:ln w="9525">
            <a:noFill/>
            <a:miter lim="800000"/>
            <a:headEnd/>
            <a:tailEnd/>
          </a:ln>
        </p:spPr>
      </p:pic>
      <p:pic>
        <p:nvPicPr>
          <p:cNvPr id="5" name="Picture 4" descr="Image result for money">
            <a:extLst>
              <a:ext uri="{FF2B5EF4-FFF2-40B4-BE49-F238E27FC236}">
                <a16:creationId xmlns:a16="http://schemas.microsoft.com/office/drawing/2014/main" id="{6A1BF56C-D75E-48F2-B0E6-E0BE5CD1ECBC}"/>
              </a:ext>
            </a:extLst>
          </p:cNvPr>
          <p:cNvPicPr/>
          <p:nvPr/>
        </p:nvPicPr>
        <p:blipFill rotWithShape="1">
          <a:blip r:embed="rId4">
            <a:extLst>
              <a:ext uri="{28A0092B-C50C-407E-A947-70E740481C1C}">
                <a14:useLocalDpi xmlns:a14="http://schemas.microsoft.com/office/drawing/2010/main" val="0"/>
              </a:ext>
            </a:extLst>
          </a:blip>
          <a:srcRect l="20674"/>
          <a:stretch/>
        </p:blipFill>
        <p:spPr bwMode="auto">
          <a:xfrm>
            <a:off x="6705600" y="1371600"/>
            <a:ext cx="1905000" cy="1659993"/>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76399"/>
            <a:ext cx="8458200" cy="3962401"/>
          </a:xfrm>
        </p:spPr>
        <p:txBody>
          <a:bodyPr>
            <a:noAutofit/>
          </a:bodyPr>
          <a:lstStyle/>
          <a:p>
            <a:pPr fontAlgn="t">
              <a:buFont typeface="Wingdings" panose="05000000000000000000" pitchFamily="2" charset="2"/>
              <a:buChar char="Ø"/>
            </a:pPr>
            <a:r>
              <a:rPr lang="en-US" b="1" dirty="0">
                <a:latin typeface="Arial" panose="020B0604020202020204" pitchFamily="34" charset="0"/>
                <a:cs typeface="Arial" panose="020B0604020202020204" pitchFamily="34" charset="0"/>
              </a:rPr>
              <a:t>Providing college and career preparation services</a:t>
            </a:r>
          </a:p>
          <a:p>
            <a:pPr fontAlgn="t">
              <a:buFont typeface="Wingdings" panose="05000000000000000000" pitchFamily="2" charset="2"/>
              <a:buChar char="Ø"/>
            </a:pPr>
            <a:r>
              <a:rPr lang="en-US" b="1" dirty="0">
                <a:latin typeface="Arial" panose="020B0604020202020204" pitchFamily="34" charset="0"/>
                <a:cs typeface="Arial" panose="020B0604020202020204" pitchFamily="34" charset="0"/>
              </a:rPr>
              <a:t>Serving students and families in the North State since 2003</a:t>
            </a:r>
          </a:p>
          <a:p>
            <a:pPr fontAlgn="t">
              <a:buFont typeface="Wingdings" panose="05000000000000000000" pitchFamily="2" charset="2"/>
              <a:buChar char="Ø"/>
            </a:pPr>
            <a:r>
              <a:rPr lang="en-US" b="1" dirty="0">
                <a:latin typeface="Arial" panose="020B0604020202020204" pitchFamily="34" charset="0"/>
                <a:cs typeface="Arial" panose="020B0604020202020204" pitchFamily="34" charset="0"/>
              </a:rPr>
              <a:t>A non-profit organization securing grant funding to be able to provide </a:t>
            </a:r>
            <a:r>
              <a:rPr lang="en-US" b="1" dirty="0">
                <a:highlight>
                  <a:srgbClr val="FFFF00"/>
                </a:highlight>
                <a:latin typeface="Arial" panose="020B0604020202020204" pitchFamily="34" charset="0"/>
                <a:cs typeface="Arial" panose="020B0604020202020204" pitchFamily="34" charset="0"/>
              </a:rPr>
              <a:t>free services </a:t>
            </a:r>
            <a:r>
              <a:rPr lang="en-US" b="1" dirty="0">
                <a:latin typeface="Arial" panose="020B0604020202020204" pitchFamily="34" charset="0"/>
                <a:cs typeface="Arial" panose="020B0604020202020204" pitchFamily="34" charset="0"/>
              </a:rPr>
              <a:t>and resources to our 5-county region</a:t>
            </a:r>
          </a:p>
          <a:p>
            <a:pPr lvl="1" fontAlgn="t">
              <a:buFont typeface="Wingdings" panose="05000000000000000000" pitchFamily="2" charset="2"/>
              <a:buChar char="Ø"/>
            </a:pPr>
            <a:r>
              <a:rPr lang="en-US" sz="2000" b="1" dirty="0">
                <a:latin typeface="Arial" panose="020B0604020202020204" pitchFamily="34" charset="0"/>
                <a:cs typeface="Arial" panose="020B0604020202020204" pitchFamily="34" charset="0"/>
              </a:rPr>
              <a:t>Modoc – Shasta – Siskiyou – Tehama - Trinity</a:t>
            </a:r>
          </a:p>
          <a:p>
            <a:pPr marL="0" indent="0" fontAlgn="t">
              <a:spcBef>
                <a:spcPts val="0"/>
              </a:spcBef>
              <a:buNone/>
            </a:pPr>
            <a:endParaRPr lang="en-US" sz="1000" b="1" dirty="0">
              <a:latin typeface="Arial" panose="020B0604020202020204" pitchFamily="34" charset="0"/>
              <a:cs typeface="Arial" panose="020B0604020202020204" pitchFamily="34" charset="0"/>
            </a:endParaRPr>
          </a:p>
          <a:p>
            <a:pPr fontAlgn="t">
              <a:spcBef>
                <a:spcPts val="0"/>
              </a:spcBef>
              <a:buFont typeface="Wingdings" panose="05000000000000000000" pitchFamily="2" charset="2"/>
              <a:buChar char="Ø"/>
            </a:pPr>
            <a:r>
              <a:rPr lang="en-US" b="1" dirty="0">
                <a:latin typeface="Arial" panose="020B0604020202020204" pitchFamily="34" charset="0"/>
                <a:cs typeface="Arial" panose="020B0604020202020204" pitchFamily="34" charset="0"/>
              </a:rPr>
              <a:t>Three primary service lines</a:t>
            </a:r>
          </a:p>
          <a:p>
            <a:pPr lvl="1" fontAlgn="t">
              <a:spcBef>
                <a:spcPts val="0"/>
              </a:spcBef>
              <a:buFont typeface="Wingdings" panose="05000000000000000000" pitchFamily="2" charset="2"/>
              <a:buChar char="Ø"/>
            </a:pPr>
            <a:r>
              <a:rPr lang="en-US" b="1" dirty="0">
                <a:latin typeface="Arial" panose="020B0604020202020204" pitchFamily="34" charset="0"/>
                <a:cs typeface="Arial" panose="020B0604020202020204" pitchFamily="34" charset="0"/>
              </a:rPr>
              <a:t>Academic/College Preparation</a:t>
            </a:r>
          </a:p>
          <a:p>
            <a:pPr lvl="1" fontAlgn="t">
              <a:spcBef>
                <a:spcPts val="0"/>
              </a:spcBef>
              <a:buFont typeface="Wingdings" panose="05000000000000000000" pitchFamily="2" charset="2"/>
              <a:buChar char="Ø"/>
            </a:pPr>
            <a:r>
              <a:rPr lang="en-US" b="1" dirty="0">
                <a:latin typeface="Arial" panose="020B0604020202020204" pitchFamily="34" charset="0"/>
                <a:cs typeface="Arial" panose="020B0604020202020204" pitchFamily="34" charset="0"/>
              </a:rPr>
              <a:t>Career Exploration</a:t>
            </a:r>
          </a:p>
          <a:p>
            <a:pPr lvl="1" fontAlgn="t">
              <a:spcBef>
                <a:spcPts val="0"/>
              </a:spcBef>
              <a:buFont typeface="Wingdings" panose="05000000000000000000" pitchFamily="2" charset="2"/>
              <a:buChar char="Ø"/>
            </a:pPr>
            <a:r>
              <a:rPr lang="en-US" b="1" dirty="0">
                <a:latin typeface="Arial" panose="020B0604020202020204" pitchFamily="34" charset="0"/>
                <a:cs typeface="Arial" panose="020B0604020202020204" pitchFamily="34" charset="0"/>
              </a:rPr>
              <a:t>Financial Aid </a:t>
            </a:r>
          </a:p>
          <a:p>
            <a:pPr marL="0" indent="0" fontAlgn="t">
              <a:spcBef>
                <a:spcPts val="0"/>
              </a:spcBef>
              <a:buNone/>
            </a:pPr>
            <a:endParaRPr lang="en-US" sz="1000" b="1" dirty="0">
              <a:latin typeface="Arial" panose="020B0604020202020204" pitchFamily="34" charset="0"/>
              <a:cs typeface="Arial" panose="020B0604020202020204" pitchFamily="34" charset="0"/>
            </a:endParaRPr>
          </a:p>
          <a:p>
            <a:pPr fontAlgn="t">
              <a:spcBef>
                <a:spcPts val="0"/>
              </a:spcBef>
              <a:buFont typeface="Wingdings" panose="05000000000000000000" pitchFamily="2" charset="2"/>
              <a:buChar char="Ø"/>
            </a:pPr>
            <a:r>
              <a:rPr lang="en-US" b="1" dirty="0">
                <a:latin typeface="Arial" panose="020B0604020202020204" pitchFamily="34" charset="0"/>
                <a:cs typeface="Arial" panose="020B0604020202020204" pitchFamily="34" charset="0"/>
              </a:rPr>
              <a:t>Appointments available 	530-244-4022</a:t>
            </a:r>
          </a:p>
        </p:txBody>
      </p:sp>
      <p:pic>
        <p:nvPicPr>
          <p:cNvPr id="29698" name="Picture 7" descr="CO_LOGO"/>
          <p:cNvPicPr>
            <a:picLocks noChangeAspect="1" noChangeArrowheads="1"/>
          </p:cNvPicPr>
          <p:nvPr/>
        </p:nvPicPr>
        <p:blipFill>
          <a:blip r:embed="rId3"/>
          <a:srcRect/>
          <a:stretch>
            <a:fillRect/>
          </a:stretch>
        </p:blipFill>
        <p:spPr bwMode="auto">
          <a:xfrm>
            <a:off x="2424291" y="374073"/>
            <a:ext cx="4289805" cy="997527"/>
          </a:xfrm>
          <a:prstGeom prst="rect">
            <a:avLst/>
          </a:prstGeom>
          <a:noFill/>
          <a:ln w="9525">
            <a:noFill/>
            <a:miter lim="800000"/>
            <a:headEnd/>
            <a:tailEnd/>
          </a:ln>
        </p:spPr>
      </p:pic>
      <p:pic>
        <p:nvPicPr>
          <p:cNvPr id="5" name="Picture 7" descr="CO_LOGO">
            <a:extLst>
              <a:ext uri="{FF2B5EF4-FFF2-40B4-BE49-F238E27FC236}">
                <a16:creationId xmlns:a16="http://schemas.microsoft.com/office/drawing/2014/main" id="{1CE4B886-6328-4CBF-83B5-9C68A4A566E6}"/>
              </a:ext>
            </a:extLst>
          </p:cNvPr>
          <p:cNvPicPr>
            <a:picLocks noChangeAspect="1" noChangeArrowheads="1"/>
          </p:cNvPicPr>
          <p:nvPr/>
        </p:nvPicPr>
        <p:blipFill>
          <a:blip r:embed="rId4"/>
          <a:srcRect/>
          <a:stretch>
            <a:fillRect/>
          </a:stretch>
        </p:blipFill>
        <p:spPr bwMode="auto">
          <a:xfrm>
            <a:off x="304800" y="6019800"/>
            <a:ext cx="2730500" cy="635000"/>
          </a:xfrm>
          <a:prstGeom prst="rect">
            <a:avLst/>
          </a:prstGeom>
          <a:noFill/>
          <a:ln w="9525">
            <a:noFill/>
            <a:miter lim="800000"/>
            <a:headEnd/>
            <a:tailEnd/>
          </a:ln>
        </p:spPr>
      </p:pic>
      <p:pic>
        <p:nvPicPr>
          <p:cNvPr id="12290" name="Picture 2" descr="Image result for graduation icon">
            <a:extLst>
              <a:ext uri="{FF2B5EF4-FFF2-40B4-BE49-F238E27FC236}">
                <a16:creationId xmlns:a16="http://schemas.microsoft.com/office/drawing/2014/main" id="{1DFFC13A-E53B-B67B-AF6D-F945654051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8801" y="3687963"/>
            <a:ext cx="1447800" cy="1477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071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678543" y="92300"/>
            <a:ext cx="7772400" cy="838507"/>
          </a:xfrm>
        </p:spPr>
        <p:txBody>
          <a:bodyPr>
            <a:normAutofit/>
          </a:bodyPr>
          <a:lstStyle/>
          <a:p>
            <a:pPr algn="ctr" eaLnBrk="1" hangingPunct="1"/>
            <a:r>
              <a:rPr lang="en-US" dirty="0"/>
              <a:t>Compelling reasons to File A FAFSA</a:t>
            </a:r>
          </a:p>
        </p:txBody>
      </p:sp>
      <p:sp>
        <p:nvSpPr>
          <p:cNvPr id="39938" name="Content Placeholder 2"/>
          <p:cNvSpPr>
            <a:spLocks noGrp="1"/>
          </p:cNvSpPr>
          <p:nvPr>
            <p:ph idx="1"/>
          </p:nvPr>
        </p:nvSpPr>
        <p:spPr>
          <a:xfrm>
            <a:off x="304800" y="990599"/>
            <a:ext cx="8465457" cy="4724401"/>
          </a:xfrm>
        </p:spPr>
        <p:txBody>
          <a:bodyPr>
            <a:normAutofit/>
          </a:bodyPr>
          <a:lstStyle/>
          <a:p>
            <a:pPr marL="0" indent="0" eaLnBrk="1" hangingPunct="1">
              <a:buNone/>
            </a:pPr>
            <a:r>
              <a:rPr lang="en-US" dirty="0">
                <a:latin typeface="Arial" panose="020B0604020202020204" pitchFamily="34" charset="0"/>
                <a:cs typeface="Arial" panose="020B0604020202020204" pitchFamily="34" charset="0"/>
              </a:rPr>
              <a:t>Even if you don’t think you will qualify for need based aid, consider the following:</a:t>
            </a:r>
          </a:p>
          <a:p>
            <a:r>
              <a:rPr lang="en-US" dirty="0">
                <a:latin typeface="Arial" panose="020B0604020202020204" pitchFamily="34" charset="0"/>
                <a:cs typeface="Arial" panose="020B0604020202020204" pitchFamily="34" charset="0"/>
              </a:rPr>
              <a:t>Regardless of income level, a FAFSA must be filed to receive free CA Community College tuition</a:t>
            </a:r>
          </a:p>
          <a:p>
            <a:r>
              <a:rPr lang="en-US" dirty="0">
                <a:latin typeface="Arial" panose="020B0604020202020204" pitchFamily="34" charset="0"/>
                <a:cs typeface="Arial" panose="020B0604020202020204" pitchFamily="34" charset="0"/>
              </a:rPr>
              <a:t>Allows for access to government student loans</a:t>
            </a:r>
          </a:p>
          <a:p>
            <a:r>
              <a:rPr lang="en-US" dirty="0">
                <a:latin typeface="Arial" panose="020B0604020202020204" pitchFamily="34" charset="0"/>
                <a:cs typeface="Arial" panose="020B0604020202020204" pitchFamily="34" charset="0"/>
              </a:rPr>
              <a:t>Allows for the opportunity to secure need-based aid if life circumstances and/or financial circumstances change (special circumstances)</a:t>
            </a:r>
          </a:p>
          <a:p>
            <a:r>
              <a:rPr lang="en-US" dirty="0">
                <a:latin typeface="Arial" panose="020B0604020202020204" pitchFamily="34" charset="0"/>
                <a:cs typeface="Arial" panose="020B0604020202020204" pitchFamily="34" charset="0"/>
              </a:rPr>
              <a:t>You can qualify for the CA Middle Class Scholarship even if you earned up to $217,000 of income and have up to $217,000 of assets</a:t>
            </a:r>
          </a:p>
          <a:p>
            <a:r>
              <a:rPr lang="en-US" dirty="0">
                <a:latin typeface="Arial" panose="020B0604020202020204" pitchFamily="34" charset="0"/>
                <a:cs typeface="Arial" panose="020B0604020202020204" pitchFamily="34" charset="0"/>
              </a:rPr>
              <a:t>Some schools will not consider you for merit scholarships until you have submitted a FAFSA</a:t>
            </a:r>
          </a:p>
          <a:p>
            <a:r>
              <a:rPr lang="en-US">
                <a:latin typeface="Arial" panose="020B0604020202020204" pitchFamily="34" charset="0"/>
                <a:cs typeface="Arial" panose="020B0604020202020204" pitchFamily="34" charset="0"/>
              </a:rPr>
              <a:t>FAFSA completion emphasized by CA unless </a:t>
            </a:r>
            <a:r>
              <a:rPr lang="en-US" dirty="0">
                <a:latin typeface="Arial" panose="020B0604020202020204" pitchFamily="34" charset="0"/>
                <a:cs typeface="Arial" panose="020B0604020202020204" pitchFamily="34" charset="0"/>
              </a:rPr>
              <a:t>steps are taken to opt-out</a:t>
            </a:r>
          </a:p>
        </p:txBody>
      </p:sp>
      <p:pic>
        <p:nvPicPr>
          <p:cNvPr id="39939" name="Picture 7" descr="CO_LOGO"/>
          <p:cNvPicPr>
            <a:picLocks noChangeAspect="1" noChangeArrowheads="1"/>
          </p:cNvPicPr>
          <p:nvPr/>
        </p:nvPicPr>
        <p:blipFill>
          <a:blip r:embed="rId3"/>
          <a:srcRect/>
          <a:stretch>
            <a:fillRect/>
          </a:stretch>
        </p:blipFill>
        <p:spPr bwMode="auto">
          <a:xfrm>
            <a:off x="304800" y="6019800"/>
            <a:ext cx="2730500" cy="635000"/>
          </a:xfrm>
          <a:prstGeom prst="rect">
            <a:avLst/>
          </a:prstGeom>
          <a:noFill/>
          <a:ln w="9525">
            <a:noFill/>
            <a:miter lim="800000"/>
            <a:headEnd/>
            <a:tailEnd/>
          </a:ln>
        </p:spPr>
      </p:pic>
      <p:pic>
        <p:nvPicPr>
          <p:cNvPr id="1028" name="Picture 4" descr="aid, donate, financial, grant, support icon">
            <a:extLst>
              <a:ext uri="{FF2B5EF4-FFF2-40B4-BE49-F238E27FC236}">
                <a16:creationId xmlns:a16="http://schemas.microsoft.com/office/drawing/2014/main" id="{07DB21A7-4CF4-4DC0-BEFD-599534C938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5338783"/>
            <a:ext cx="2971800" cy="1505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818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CO_LOGO">
            <a:extLst>
              <a:ext uri="{FF2B5EF4-FFF2-40B4-BE49-F238E27FC236}">
                <a16:creationId xmlns:a16="http://schemas.microsoft.com/office/drawing/2014/main" id="{1CE4B886-6328-4CBF-83B5-9C68A4A566E6}"/>
              </a:ext>
            </a:extLst>
          </p:cNvPr>
          <p:cNvPicPr>
            <a:picLocks noChangeAspect="1" noChangeArrowheads="1"/>
          </p:cNvPicPr>
          <p:nvPr/>
        </p:nvPicPr>
        <p:blipFill>
          <a:blip r:embed="rId3"/>
          <a:srcRect/>
          <a:stretch>
            <a:fillRect/>
          </a:stretch>
        </p:blipFill>
        <p:spPr bwMode="auto">
          <a:xfrm>
            <a:off x="304800" y="6019800"/>
            <a:ext cx="2730500" cy="635000"/>
          </a:xfrm>
          <a:prstGeom prst="rect">
            <a:avLst/>
          </a:prstGeom>
          <a:noFill/>
          <a:ln w="9525">
            <a:noFill/>
            <a:miter lim="800000"/>
            <a:headEnd/>
            <a:tailEnd/>
          </a:ln>
        </p:spPr>
      </p:pic>
      <p:sp>
        <p:nvSpPr>
          <p:cNvPr id="4" name="TextBox 3">
            <a:extLst>
              <a:ext uri="{FF2B5EF4-FFF2-40B4-BE49-F238E27FC236}">
                <a16:creationId xmlns:a16="http://schemas.microsoft.com/office/drawing/2014/main" id="{DA2CAC2F-8E1C-D2F0-6260-93AD35609047}"/>
              </a:ext>
            </a:extLst>
          </p:cNvPr>
          <p:cNvSpPr txBox="1"/>
          <p:nvPr/>
        </p:nvSpPr>
        <p:spPr>
          <a:xfrm>
            <a:off x="304800" y="685800"/>
            <a:ext cx="8458200" cy="738664"/>
          </a:xfrm>
          <a:prstGeom prst="rect">
            <a:avLst/>
          </a:prstGeom>
          <a:noFill/>
        </p:spPr>
        <p:txBody>
          <a:bodyPr wrap="square">
            <a:spAutoFit/>
          </a:bodyPr>
          <a:lstStyle/>
          <a:p>
            <a:pPr algn="ctr"/>
            <a:r>
              <a:rPr lang="en-US" sz="4200" dirty="0">
                <a:latin typeface="+mj-lt"/>
              </a:rPr>
              <a:t>Special Circumstances</a:t>
            </a:r>
          </a:p>
        </p:txBody>
      </p:sp>
      <p:pic>
        <p:nvPicPr>
          <p:cNvPr id="12" name="Content Placeholder 11">
            <a:extLst>
              <a:ext uri="{FF2B5EF4-FFF2-40B4-BE49-F238E27FC236}">
                <a16:creationId xmlns:a16="http://schemas.microsoft.com/office/drawing/2014/main" id="{2C147CEF-AFE3-6CC8-F20F-4AF11F56758C}"/>
              </a:ext>
            </a:extLst>
          </p:cNvPr>
          <p:cNvPicPr>
            <a:picLocks noGrp="1" noChangeAspect="1"/>
          </p:cNvPicPr>
          <p:nvPr>
            <p:ph idx="1"/>
          </p:nvPr>
        </p:nvPicPr>
        <p:blipFill>
          <a:blip r:embed="rId4"/>
          <a:stretch>
            <a:fillRect/>
          </a:stretch>
        </p:blipFill>
        <p:spPr>
          <a:xfrm>
            <a:off x="381000" y="1424464"/>
            <a:ext cx="8382000" cy="4595336"/>
          </a:xfrm>
        </p:spPr>
      </p:pic>
    </p:spTree>
    <p:extLst>
      <p:ext uri="{BB962C8B-B14F-4D97-AF65-F5344CB8AC3E}">
        <p14:creationId xmlns:p14="http://schemas.microsoft.com/office/powerpoint/2010/main" val="1618879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CO_LOGO">
            <a:extLst>
              <a:ext uri="{FF2B5EF4-FFF2-40B4-BE49-F238E27FC236}">
                <a16:creationId xmlns:a16="http://schemas.microsoft.com/office/drawing/2014/main" id="{1CE4B886-6328-4CBF-83B5-9C68A4A566E6}"/>
              </a:ext>
            </a:extLst>
          </p:cNvPr>
          <p:cNvPicPr>
            <a:picLocks noChangeAspect="1" noChangeArrowheads="1"/>
          </p:cNvPicPr>
          <p:nvPr/>
        </p:nvPicPr>
        <p:blipFill>
          <a:blip r:embed="rId3"/>
          <a:srcRect/>
          <a:stretch>
            <a:fillRect/>
          </a:stretch>
        </p:blipFill>
        <p:spPr bwMode="auto">
          <a:xfrm>
            <a:off x="304800" y="6019800"/>
            <a:ext cx="2730500" cy="635000"/>
          </a:xfrm>
          <a:prstGeom prst="rect">
            <a:avLst/>
          </a:prstGeom>
          <a:noFill/>
          <a:ln w="9525">
            <a:noFill/>
            <a:miter lim="800000"/>
            <a:headEnd/>
            <a:tailEnd/>
          </a:ln>
        </p:spPr>
      </p:pic>
      <p:pic>
        <p:nvPicPr>
          <p:cNvPr id="6" name="Content Placeholder 5">
            <a:extLst>
              <a:ext uri="{FF2B5EF4-FFF2-40B4-BE49-F238E27FC236}">
                <a16:creationId xmlns:a16="http://schemas.microsoft.com/office/drawing/2014/main" id="{2A65FE32-697E-F5BF-860F-37AC15B2391D}"/>
              </a:ext>
            </a:extLst>
          </p:cNvPr>
          <p:cNvPicPr>
            <a:picLocks noGrp="1" noChangeAspect="1"/>
          </p:cNvPicPr>
          <p:nvPr>
            <p:ph idx="1"/>
          </p:nvPr>
        </p:nvPicPr>
        <p:blipFill>
          <a:blip r:embed="rId4"/>
          <a:stretch>
            <a:fillRect/>
          </a:stretch>
        </p:blipFill>
        <p:spPr>
          <a:xfrm>
            <a:off x="685800" y="1424464"/>
            <a:ext cx="7772400" cy="4519136"/>
          </a:xfrm>
        </p:spPr>
      </p:pic>
      <p:sp>
        <p:nvSpPr>
          <p:cNvPr id="4" name="TextBox 3">
            <a:extLst>
              <a:ext uri="{FF2B5EF4-FFF2-40B4-BE49-F238E27FC236}">
                <a16:creationId xmlns:a16="http://schemas.microsoft.com/office/drawing/2014/main" id="{DA2CAC2F-8E1C-D2F0-6260-93AD35609047}"/>
              </a:ext>
            </a:extLst>
          </p:cNvPr>
          <p:cNvSpPr txBox="1"/>
          <p:nvPr/>
        </p:nvSpPr>
        <p:spPr>
          <a:xfrm>
            <a:off x="685800" y="685800"/>
            <a:ext cx="7772400" cy="738664"/>
          </a:xfrm>
          <a:prstGeom prst="rect">
            <a:avLst/>
          </a:prstGeom>
          <a:noFill/>
        </p:spPr>
        <p:txBody>
          <a:bodyPr wrap="square">
            <a:spAutoFit/>
          </a:bodyPr>
          <a:lstStyle/>
          <a:p>
            <a:pPr algn="ctr"/>
            <a:r>
              <a:rPr lang="en-US" sz="4200" dirty="0">
                <a:latin typeface="+mj-lt"/>
              </a:rPr>
              <a:t> </a:t>
            </a:r>
            <a:r>
              <a:rPr lang="en-US" sz="4000" dirty="0">
                <a:latin typeface="+mj-lt"/>
              </a:rPr>
              <a:t>Which Financial Aid Application to Submit?</a:t>
            </a:r>
          </a:p>
        </p:txBody>
      </p:sp>
    </p:spTree>
    <p:extLst>
      <p:ext uri="{BB962C8B-B14F-4D97-AF65-F5344CB8AC3E}">
        <p14:creationId xmlns:p14="http://schemas.microsoft.com/office/powerpoint/2010/main" val="1585658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pPr algn="ctr"/>
            <a:r>
              <a:rPr lang="en-US" dirty="0"/>
              <a:t>Financial AiD opportunities</a:t>
            </a:r>
            <a:endParaRPr lang="en-US" dirty="0">
              <a:solidFill>
                <a:srgbClr val="00B050"/>
              </a:solidFill>
            </a:endParaRPr>
          </a:p>
        </p:txBody>
      </p:sp>
      <p:sp>
        <p:nvSpPr>
          <p:cNvPr id="3" name="Content Placeholder 2"/>
          <p:cNvSpPr>
            <a:spLocks noGrp="1"/>
          </p:cNvSpPr>
          <p:nvPr>
            <p:ph idx="1"/>
          </p:nvPr>
        </p:nvSpPr>
        <p:spPr>
          <a:xfrm>
            <a:off x="609600" y="1295400"/>
            <a:ext cx="8229600" cy="4724400"/>
          </a:xfrm>
          <a:solidFill>
            <a:schemeClr val="bg1"/>
          </a:solidFill>
        </p:spPr>
        <p:txBody>
          <a:bodyPr>
            <a:normAutofit fontScale="62500" lnSpcReduction="20000"/>
          </a:bodyPr>
          <a:lstStyle/>
          <a:p>
            <a:pPr>
              <a:buFont typeface="Wingdings" panose="05000000000000000000" pitchFamily="2" charset="2"/>
              <a:buChar char="Ø"/>
            </a:pPr>
            <a:r>
              <a:rPr lang="en-US" sz="3600" b="1" dirty="0">
                <a:latin typeface="Arial" panose="020B0604020202020204" pitchFamily="34" charset="0"/>
                <a:cs typeface="Arial" panose="020B0604020202020204" pitchFamily="34" charset="0"/>
              </a:rPr>
              <a:t>Limited &amp; Middle-Income families </a:t>
            </a:r>
            <a:r>
              <a:rPr lang="en-US" sz="3700" b="1" dirty="0">
                <a:solidFill>
                  <a:schemeClr val="accent1"/>
                </a:solidFill>
                <a:latin typeface="Arial" panose="020B0604020202020204" pitchFamily="34" charset="0"/>
                <a:cs typeface="Arial" panose="020B0604020202020204" pitchFamily="34" charset="0"/>
              </a:rPr>
              <a:t>2022-2023 Information</a:t>
            </a:r>
          </a:p>
          <a:p>
            <a:pPr lvl="1"/>
            <a:endParaRPr lang="en-US" sz="9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Federal Aid</a:t>
            </a:r>
            <a:r>
              <a:rPr lang="en-US" sz="2800" b="1" dirty="0">
                <a:solidFill>
                  <a:srgbClr val="0070C0"/>
                </a:solidFill>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a:p>
            <a:pPr lvl="2"/>
            <a:r>
              <a:rPr lang="en-US" sz="2600" dirty="0">
                <a:latin typeface="Arial" panose="020B0604020202020204" pitchFamily="34" charset="0"/>
                <a:cs typeface="Arial" panose="020B0604020202020204" pitchFamily="34" charset="0"/>
              </a:rPr>
              <a:t>Pell Grant  </a:t>
            </a:r>
            <a:r>
              <a:rPr lang="en-US" sz="2600" b="1" dirty="0">
                <a:solidFill>
                  <a:srgbClr val="0070C0"/>
                </a:solidFill>
                <a:latin typeface="Arial" panose="020B0604020202020204" pitchFamily="34" charset="0"/>
                <a:cs typeface="Arial" panose="020B0604020202020204" pitchFamily="34" charset="0"/>
              </a:rPr>
              <a:t>$692 - $6,895/year </a:t>
            </a:r>
            <a:r>
              <a:rPr lang="en-US" sz="2600" dirty="0">
                <a:latin typeface="Arial" panose="020B0604020202020204" pitchFamily="34" charset="0"/>
                <a:cs typeface="Arial" panose="020B0604020202020204" pitchFamily="34" charset="0"/>
              </a:rPr>
              <a:t>(6 years max)</a:t>
            </a:r>
          </a:p>
          <a:p>
            <a:pPr lvl="3"/>
            <a:r>
              <a:rPr lang="en-US" sz="2600" dirty="0">
                <a:latin typeface="Arial" panose="020B0604020202020204" pitchFamily="34" charset="0"/>
                <a:cs typeface="Arial" panose="020B0604020202020204" pitchFamily="34" charset="0"/>
              </a:rPr>
              <a:t>Maximum Pell Eligible EFC is 6206</a:t>
            </a:r>
            <a:endParaRPr lang="en-US" sz="2600" dirty="0">
              <a:highlight>
                <a:srgbClr val="FFFF00"/>
              </a:highlight>
              <a:latin typeface="Arial" panose="020B0604020202020204" pitchFamily="34" charset="0"/>
              <a:cs typeface="Arial" panose="020B0604020202020204" pitchFamily="34" charset="0"/>
            </a:endParaRPr>
          </a:p>
          <a:p>
            <a:pPr lvl="2"/>
            <a:r>
              <a:rPr lang="en-US" sz="2600" dirty="0">
                <a:latin typeface="Arial" panose="020B0604020202020204" pitchFamily="34" charset="0"/>
                <a:cs typeface="Arial" panose="020B0604020202020204" pitchFamily="34" charset="0"/>
              </a:rPr>
              <a:t>Work Study</a:t>
            </a:r>
            <a:r>
              <a:rPr lang="en-US" sz="2400" dirty="0">
                <a:latin typeface="Arial" panose="020B0604020202020204" pitchFamily="34" charset="0"/>
                <a:cs typeface="Arial" panose="020B0604020202020204" pitchFamily="34" charset="0"/>
              </a:rPr>
              <a:t>(college/university jobs)</a:t>
            </a:r>
          </a:p>
          <a:p>
            <a:pPr lvl="2"/>
            <a:r>
              <a:rPr lang="en-US" sz="2600" dirty="0">
                <a:latin typeface="Arial" panose="020B0604020202020204" pitchFamily="34" charset="0"/>
                <a:cs typeface="Arial" panose="020B0604020202020204" pitchFamily="34" charset="0"/>
              </a:rPr>
              <a:t>Federal Student Loans</a:t>
            </a:r>
          </a:p>
          <a:p>
            <a:pPr marL="548640" lvl="2" indent="0">
              <a:buNone/>
            </a:pPr>
            <a:endParaRPr lang="en-US" sz="10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California Aid</a:t>
            </a:r>
          </a:p>
          <a:p>
            <a:pPr lvl="2"/>
            <a:r>
              <a:rPr lang="en-US" sz="2600" dirty="0">
                <a:latin typeface="Arial" panose="020B0604020202020204" pitchFamily="34" charset="0"/>
                <a:cs typeface="Arial" panose="020B0604020202020204" pitchFamily="34" charset="0"/>
              </a:rPr>
              <a:t>Cal Grant</a:t>
            </a:r>
            <a:r>
              <a:rPr lang="en-US" sz="2600" dirty="0">
                <a:solidFill>
                  <a:srgbClr val="0070C0"/>
                </a:solidFill>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 </a:t>
            </a:r>
            <a:r>
              <a:rPr lang="en-US" sz="2600" b="1" dirty="0">
                <a:solidFill>
                  <a:srgbClr val="0070C0"/>
                </a:solidFill>
                <a:latin typeface="Arial" panose="020B0604020202020204" pitchFamily="34" charset="0"/>
                <a:cs typeface="Arial" panose="020B0604020202020204" pitchFamily="34" charset="0"/>
              </a:rPr>
              <a:t>$1,648 - $14,752/year </a:t>
            </a:r>
            <a:r>
              <a:rPr lang="en-US" sz="2600" dirty="0">
                <a:latin typeface="Arial" panose="020B0604020202020204" pitchFamily="34" charset="0"/>
                <a:cs typeface="Arial" panose="020B0604020202020204" pitchFamily="34" charset="0"/>
              </a:rPr>
              <a:t>(4 years max)</a:t>
            </a:r>
          </a:p>
          <a:p>
            <a:pPr lvl="2"/>
            <a:r>
              <a:rPr lang="en-US" sz="2600" dirty="0">
                <a:latin typeface="Arial" panose="020B0604020202020204" pitchFamily="34" charset="0"/>
                <a:cs typeface="Arial" panose="020B0604020202020204" pitchFamily="34" charset="0"/>
              </a:rPr>
              <a:t>California College Promise Program</a:t>
            </a:r>
            <a:r>
              <a:rPr lang="en-US" sz="2600" dirty="0">
                <a:solidFill>
                  <a:srgbClr val="0070C0"/>
                </a:solidFill>
                <a:latin typeface="Arial" panose="020B0604020202020204" pitchFamily="34" charset="0"/>
                <a:cs typeface="Arial" panose="020B0604020202020204" pitchFamily="34" charset="0"/>
              </a:rPr>
              <a:t>**</a:t>
            </a:r>
            <a:endParaRPr lang="en-US" sz="2600" dirty="0">
              <a:latin typeface="Arial" panose="020B0604020202020204" pitchFamily="34" charset="0"/>
              <a:cs typeface="Arial" panose="020B0604020202020204" pitchFamily="34" charset="0"/>
            </a:endParaRPr>
          </a:p>
          <a:p>
            <a:pPr lvl="3"/>
            <a:r>
              <a:rPr lang="en-US" sz="2400" dirty="0">
                <a:latin typeface="Arial" panose="020B0604020202020204" pitchFamily="34" charset="0"/>
                <a:cs typeface="Arial" panose="020B0604020202020204" pitchFamily="34" charset="0"/>
              </a:rPr>
              <a:t>First 2 years of community college tuition-free for first-time, full-time students who file a FAFSA</a:t>
            </a:r>
          </a:p>
          <a:p>
            <a:pPr marL="822960" lvl="3" indent="0">
              <a:buNone/>
            </a:pPr>
            <a:endParaRPr lang="en-US" sz="10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Institutional Aid</a:t>
            </a:r>
          </a:p>
          <a:p>
            <a:pPr lvl="2"/>
            <a:r>
              <a:rPr lang="en-US" sz="2600" dirty="0">
                <a:latin typeface="Arial" panose="020B0604020202020204" pitchFamily="34" charset="0"/>
                <a:cs typeface="Arial" panose="020B0604020202020204" pitchFamily="34" charset="0"/>
              </a:rPr>
              <a:t>Scholarships:  need-based and/or merit-based</a:t>
            </a:r>
          </a:p>
          <a:p>
            <a:pPr lvl="3"/>
            <a:r>
              <a:rPr lang="en-US" sz="2600" dirty="0">
                <a:latin typeface="Arial" panose="020B0604020202020204" pitchFamily="34" charset="0"/>
                <a:cs typeface="Arial" panose="020B0604020202020204" pitchFamily="34" charset="0"/>
              </a:rPr>
              <a:t>Varies by school</a:t>
            </a:r>
          </a:p>
          <a:p>
            <a:pPr marL="393700" lvl="1" indent="0">
              <a:buNone/>
            </a:pPr>
            <a:endParaRPr lang="en-US" sz="1000" b="1" dirty="0">
              <a:solidFill>
                <a:srgbClr val="00B050"/>
              </a:solidFill>
              <a:latin typeface="Arial" panose="020B0604020202020204" pitchFamily="34" charset="0"/>
              <a:cs typeface="Arial" panose="020B0604020202020204" pitchFamily="34" charset="0"/>
            </a:endParaRPr>
          </a:p>
          <a:p>
            <a:pPr marL="393700" lvl="1" indent="0">
              <a:buNone/>
            </a:pPr>
            <a:endParaRPr lang="en-US" sz="1000" b="1" dirty="0">
              <a:solidFill>
                <a:srgbClr val="00B050"/>
              </a:solidFill>
              <a:latin typeface="Arial" panose="020B0604020202020204" pitchFamily="34" charset="0"/>
              <a:cs typeface="Arial" panose="020B0604020202020204" pitchFamily="34" charset="0"/>
            </a:endParaRPr>
          </a:p>
          <a:p>
            <a:pPr marL="393700" lvl="1" indent="0">
              <a:buNone/>
            </a:pPr>
            <a:r>
              <a:rPr lang="en-US" sz="1600" b="1" dirty="0">
                <a:solidFill>
                  <a:srgbClr val="0070C0"/>
                </a:solidFill>
                <a:latin typeface="Arial" panose="020B0604020202020204" pitchFamily="34" charset="0"/>
                <a:cs typeface="Arial" panose="020B0604020202020204" pitchFamily="34" charset="0"/>
              </a:rPr>
              <a:t>*Applies to all accredited schools in US    </a:t>
            </a:r>
          </a:p>
          <a:p>
            <a:pPr marL="393700" lvl="1" indent="0">
              <a:buNone/>
            </a:pPr>
            <a:r>
              <a:rPr lang="en-US" sz="1600" b="1" dirty="0">
                <a:solidFill>
                  <a:srgbClr val="0070C0"/>
                </a:solidFill>
                <a:latin typeface="Arial" panose="020B0604020202020204" pitchFamily="34" charset="0"/>
                <a:cs typeface="Arial" panose="020B0604020202020204" pitchFamily="34" charset="0"/>
              </a:rPr>
              <a:t>**Applies to all accredited and approved schools in California</a:t>
            </a:r>
          </a:p>
        </p:txBody>
      </p:sp>
      <p:pic>
        <p:nvPicPr>
          <p:cNvPr id="5" name="Picture 7" descr="CO_LOGO">
            <a:extLst>
              <a:ext uri="{FF2B5EF4-FFF2-40B4-BE49-F238E27FC236}">
                <a16:creationId xmlns:a16="http://schemas.microsoft.com/office/drawing/2014/main" id="{C3F23C0E-2B99-4C2E-BA0D-E3A4CA682454}"/>
              </a:ext>
            </a:extLst>
          </p:cNvPr>
          <p:cNvPicPr>
            <a:picLocks noChangeAspect="1" noChangeArrowheads="1"/>
          </p:cNvPicPr>
          <p:nvPr/>
        </p:nvPicPr>
        <p:blipFill>
          <a:blip r:embed="rId2"/>
          <a:srcRect/>
          <a:stretch>
            <a:fillRect/>
          </a:stretch>
        </p:blipFill>
        <p:spPr bwMode="auto">
          <a:xfrm>
            <a:off x="304800" y="6019800"/>
            <a:ext cx="2730500" cy="635000"/>
          </a:xfrm>
          <a:prstGeom prst="rect">
            <a:avLst/>
          </a:prstGeom>
          <a:noFill/>
          <a:ln w="9525">
            <a:noFill/>
            <a:miter lim="800000"/>
            <a:headEnd/>
            <a:tailEnd/>
          </a:ln>
        </p:spPr>
      </p:pic>
      <p:pic>
        <p:nvPicPr>
          <p:cNvPr id="6" name="Picture 5">
            <a:extLst>
              <a:ext uri="{FF2B5EF4-FFF2-40B4-BE49-F238E27FC236}">
                <a16:creationId xmlns:a16="http://schemas.microsoft.com/office/drawing/2014/main" id="{1874876A-5255-AF43-ADB9-C5C4A7B580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5973913"/>
            <a:ext cx="2743200" cy="726774"/>
          </a:xfrm>
          <a:prstGeom prst="rect">
            <a:avLst/>
          </a:prstGeom>
        </p:spPr>
      </p:pic>
      <p:pic>
        <p:nvPicPr>
          <p:cNvPr id="4098" name="Picture 2" descr="College Expenses List: Make Sure You Budget for These 11 Hidden Costs |  Student Loan Hero">
            <a:extLst>
              <a:ext uri="{FF2B5EF4-FFF2-40B4-BE49-F238E27FC236}">
                <a16:creationId xmlns:a16="http://schemas.microsoft.com/office/drawing/2014/main" id="{1D4298EA-6FB2-8A1D-0593-AFF0506D04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1214" y="1676400"/>
            <a:ext cx="3087986"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234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pPr algn="ctr"/>
            <a:r>
              <a:rPr lang="en-US" dirty="0"/>
              <a:t>Financial AiD opportunities</a:t>
            </a:r>
            <a:endParaRPr lang="en-US" dirty="0">
              <a:solidFill>
                <a:srgbClr val="00B050"/>
              </a:solidFill>
            </a:endParaRPr>
          </a:p>
        </p:txBody>
      </p:sp>
      <p:sp>
        <p:nvSpPr>
          <p:cNvPr id="5" name="Content Placeholder 2"/>
          <p:cNvSpPr>
            <a:spLocks noGrp="1"/>
          </p:cNvSpPr>
          <p:nvPr>
            <p:ph idx="1"/>
          </p:nvPr>
        </p:nvSpPr>
        <p:spPr>
          <a:xfrm>
            <a:off x="533400" y="838200"/>
            <a:ext cx="8229600" cy="5410200"/>
          </a:xfrm>
        </p:spPr>
        <p:txBody>
          <a:bodyPr>
            <a:normAutofit fontScale="55000" lnSpcReduction="20000"/>
          </a:bodyPr>
          <a:lstStyle/>
          <a:p>
            <a:pPr>
              <a:buFont typeface="Wingdings" panose="05000000000000000000" pitchFamily="2" charset="2"/>
              <a:buChar char="Ø"/>
            </a:pPr>
            <a:r>
              <a:rPr lang="en-US" sz="3200" b="1" dirty="0">
                <a:latin typeface="Arial" panose="020B0604020202020204" pitchFamily="34" charset="0"/>
                <a:cs typeface="Arial" panose="020B0604020202020204" pitchFamily="34" charset="0"/>
              </a:rPr>
              <a:t>Higher Income families </a:t>
            </a:r>
            <a:r>
              <a:rPr lang="en-US" sz="3300" b="1" dirty="0">
                <a:solidFill>
                  <a:schemeClr val="accent1"/>
                </a:solidFill>
                <a:latin typeface="Arial" panose="020B0604020202020204" pitchFamily="34" charset="0"/>
                <a:cs typeface="Arial" panose="020B0604020202020204" pitchFamily="34" charset="0"/>
              </a:rPr>
              <a:t>2023-2024 Information</a:t>
            </a:r>
          </a:p>
          <a:p>
            <a:pPr lvl="1"/>
            <a:r>
              <a:rPr lang="en-US" sz="2800" dirty="0">
                <a:latin typeface="Arial" panose="020B0604020202020204" pitchFamily="34" charset="0"/>
                <a:cs typeface="Arial" panose="020B0604020202020204" pitchFamily="34" charset="0"/>
              </a:rPr>
              <a:t>Federal Aid</a:t>
            </a:r>
            <a:r>
              <a:rPr lang="en-US" sz="2800" b="1" dirty="0">
                <a:solidFill>
                  <a:srgbClr val="0070C0"/>
                </a:solidFill>
                <a:latin typeface="Arial" panose="020B0604020202020204" pitchFamily="34" charset="0"/>
                <a:cs typeface="Arial" panose="020B0604020202020204" pitchFamily="34" charset="0"/>
              </a:rPr>
              <a:t>*</a:t>
            </a:r>
          </a:p>
          <a:p>
            <a:pPr lvl="2"/>
            <a:r>
              <a:rPr lang="en-US" sz="2600" dirty="0">
                <a:latin typeface="Arial" panose="020B0604020202020204" pitchFamily="34" charset="0"/>
                <a:cs typeface="Arial" panose="020B0604020202020204" pitchFamily="34" charset="0"/>
              </a:rPr>
              <a:t>May be eligible for Federal Student Loans (cannot borrow past COA)</a:t>
            </a:r>
          </a:p>
          <a:p>
            <a:pPr marL="548640" lvl="2" indent="0">
              <a:buNone/>
            </a:pPr>
            <a:endParaRPr lang="en-US" sz="11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California Aid</a:t>
            </a:r>
          </a:p>
          <a:p>
            <a:pPr lvl="2"/>
            <a:r>
              <a:rPr lang="en-US" sz="2600" dirty="0">
                <a:latin typeface="Arial" panose="020B0604020202020204" pitchFamily="34" charset="0"/>
                <a:cs typeface="Arial" panose="020B0604020202020204" pitchFamily="34" charset="0"/>
              </a:rPr>
              <a:t>California College Promise Program</a:t>
            </a:r>
            <a:r>
              <a:rPr lang="en-US" sz="2600" dirty="0">
                <a:solidFill>
                  <a:srgbClr val="0070C0"/>
                </a:solidFill>
                <a:latin typeface="Arial" panose="020B0604020202020204" pitchFamily="34" charset="0"/>
                <a:cs typeface="Arial" panose="020B0604020202020204" pitchFamily="34" charset="0"/>
              </a:rPr>
              <a:t>**</a:t>
            </a:r>
            <a:endParaRPr lang="en-US" sz="2600" dirty="0">
              <a:latin typeface="Arial" panose="020B0604020202020204" pitchFamily="34" charset="0"/>
              <a:cs typeface="Arial" panose="020B0604020202020204" pitchFamily="34" charset="0"/>
            </a:endParaRPr>
          </a:p>
          <a:p>
            <a:pPr lvl="3"/>
            <a:r>
              <a:rPr lang="en-US" sz="2400" dirty="0">
                <a:latin typeface="Arial" panose="020B0604020202020204" pitchFamily="34" charset="0"/>
                <a:cs typeface="Arial" panose="020B0604020202020204" pitchFamily="34" charset="0"/>
              </a:rPr>
              <a:t>First 2 years of community college tuition-free for first-time, full-time students who file a FAFSA</a:t>
            </a:r>
          </a:p>
          <a:p>
            <a:pPr lvl="2"/>
            <a:r>
              <a:rPr lang="en-US" sz="2600" dirty="0">
                <a:latin typeface="Arial" panose="020B0604020202020204" pitchFamily="34" charset="0"/>
                <a:cs typeface="Arial" panose="020B0604020202020204" pitchFamily="34" charset="0"/>
              </a:rPr>
              <a:t>California Middle Class Scholarship (MCS) - Up to $217,000 income and $217,000 assets</a:t>
            </a:r>
          </a:p>
          <a:p>
            <a:pPr lvl="3"/>
            <a:r>
              <a:rPr lang="en-US" sz="2600" dirty="0">
                <a:latin typeface="Arial" panose="020B0604020202020204" pitchFamily="34" charset="0"/>
                <a:cs typeface="Arial" panose="020B0604020202020204" pitchFamily="34" charset="0"/>
              </a:rPr>
              <a:t>Only CSU or UC schools are eligible for the MCS </a:t>
            </a:r>
          </a:p>
          <a:p>
            <a:pPr lvl="3"/>
            <a:r>
              <a:rPr lang="en-US" sz="2600" dirty="0">
                <a:latin typeface="Arial" panose="020B0604020202020204" pitchFamily="34" charset="0"/>
                <a:cs typeface="Arial" panose="020B0604020202020204" pitchFamily="34" charset="0"/>
              </a:rPr>
              <a:t>Award amounts vary - all costs in the Cost of Attendance calculation are eligible</a:t>
            </a:r>
          </a:p>
          <a:p>
            <a:pPr lvl="3"/>
            <a:r>
              <a:rPr lang="en-US" sz="2600" dirty="0">
                <a:latin typeface="Arial" panose="020B0604020202020204" pitchFamily="34" charset="0"/>
                <a:cs typeface="Arial" panose="020B0604020202020204" pitchFamily="34" charset="0"/>
              </a:rPr>
              <a:t>Could get an MCS award in addition to a Cal Grant</a:t>
            </a:r>
          </a:p>
          <a:p>
            <a:pPr lvl="3"/>
            <a:r>
              <a:rPr lang="en-US" sz="2600" dirty="0">
                <a:latin typeface="Arial" panose="020B0604020202020204" pitchFamily="34" charset="0"/>
                <a:cs typeface="Arial" panose="020B0604020202020204" pitchFamily="34" charset="0"/>
              </a:rPr>
              <a:t>Award notification usually in August</a:t>
            </a:r>
            <a:endParaRPr lang="en-US" sz="2600" dirty="0">
              <a:solidFill>
                <a:schemeClr val="tx1">
                  <a:lumMod val="95000"/>
                  <a:lumOff val="5000"/>
                </a:schemeClr>
              </a:solidFill>
              <a:latin typeface="Arial" panose="020B0604020202020204" pitchFamily="34" charset="0"/>
              <a:cs typeface="Arial" panose="020B0604020202020204" pitchFamily="34" charset="0"/>
            </a:endParaRPr>
          </a:p>
          <a:p>
            <a:pPr marL="1097280" lvl="4" indent="0">
              <a:buNone/>
            </a:pPr>
            <a:endParaRPr lang="en-US" sz="11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Institutional Aid</a:t>
            </a:r>
          </a:p>
          <a:p>
            <a:pPr lvl="2"/>
            <a:r>
              <a:rPr lang="en-US" sz="2600" dirty="0">
                <a:latin typeface="Arial" panose="020B0604020202020204" pitchFamily="34" charset="0"/>
                <a:cs typeface="Arial" panose="020B0604020202020204" pitchFamily="34" charset="0"/>
              </a:rPr>
              <a:t>Merit-based scholarships</a:t>
            </a:r>
          </a:p>
          <a:p>
            <a:pPr lvl="3"/>
            <a:r>
              <a:rPr lang="en-US" sz="2600" dirty="0">
                <a:latin typeface="Arial" panose="020B0604020202020204" pitchFamily="34" charset="0"/>
                <a:cs typeface="Arial" panose="020B0604020202020204" pitchFamily="34" charset="0"/>
              </a:rPr>
              <a:t>Varies by school</a:t>
            </a:r>
          </a:p>
          <a:p>
            <a:pPr marL="822960" lvl="3" indent="0">
              <a:buNone/>
            </a:pPr>
            <a:endParaRPr lang="en-US" sz="1300" dirty="0">
              <a:latin typeface="Arial" panose="020B0604020202020204" pitchFamily="34" charset="0"/>
              <a:cs typeface="Arial" panose="020B0604020202020204" pitchFamily="34" charset="0"/>
            </a:endParaRPr>
          </a:p>
          <a:p>
            <a:pPr marL="393700" lvl="1" indent="0">
              <a:buNone/>
            </a:pPr>
            <a:r>
              <a:rPr lang="en-US" sz="2000" b="1" dirty="0">
                <a:solidFill>
                  <a:srgbClr val="0070C0"/>
                </a:solidFill>
                <a:latin typeface="Arial" panose="020B0604020202020204" pitchFamily="34" charset="0"/>
                <a:cs typeface="Arial" panose="020B0604020202020204" pitchFamily="34" charset="0"/>
              </a:rPr>
              <a:t>*Applies to all accredited schools in US</a:t>
            </a:r>
          </a:p>
          <a:p>
            <a:pPr marL="393700" lvl="1" indent="0">
              <a:buNone/>
            </a:pPr>
            <a:r>
              <a:rPr lang="en-US" sz="2000" b="1" dirty="0">
                <a:solidFill>
                  <a:srgbClr val="0070C0"/>
                </a:solidFill>
                <a:latin typeface="Arial" panose="020B0604020202020204" pitchFamily="34" charset="0"/>
                <a:cs typeface="Arial" panose="020B0604020202020204" pitchFamily="34" charset="0"/>
              </a:rPr>
              <a:t>**Applies to all accredited and approved schools in California</a:t>
            </a:r>
          </a:p>
          <a:p>
            <a:pPr>
              <a:buFont typeface="Wingdings" panose="05000000000000000000" pitchFamily="2" charset="2"/>
              <a:buChar char="Ø"/>
            </a:pPr>
            <a:r>
              <a:rPr lang="en-US" sz="3300" b="1" dirty="0">
                <a:latin typeface="Arial" panose="020B0604020202020204" pitchFamily="34" charset="0"/>
                <a:cs typeface="Arial" panose="020B0604020202020204" pitchFamily="34" charset="0"/>
              </a:rPr>
              <a:t>All families</a:t>
            </a:r>
          </a:p>
          <a:p>
            <a:pPr lvl="1"/>
            <a:r>
              <a:rPr lang="en-US" sz="2800" dirty="0">
                <a:latin typeface="Arial" panose="020B0604020202020204" pitchFamily="34" charset="0"/>
                <a:cs typeface="Arial" panose="020B0604020202020204" pitchFamily="34" charset="0"/>
              </a:rPr>
              <a:t>Western Undergraduate Exchange (WUE)</a:t>
            </a:r>
          </a:p>
          <a:p>
            <a:pPr lvl="2"/>
            <a:r>
              <a:rPr lang="en-US" sz="2600" dirty="0">
                <a:latin typeface="Arial" panose="020B0604020202020204" pitchFamily="34" charset="0"/>
                <a:cs typeface="Arial" panose="020B0604020202020204" pitchFamily="34" charset="0"/>
              </a:rPr>
              <a:t>Enables students in 16 western states &amp; territories to enroll at 160+ participating public schools outside their home state and pay reduced tuition.</a:t>
            </a:r>
          </a:p>
          <a:p>
            <a:pPr lvl="3"/>
            <a:r>
              <a:rPr lang="en-US" sz="2600" dirty="0">
                <a:latin typeface="Arial" panose="020B0604020202020204" pitchFamily="34" charset="0"/>
                <a:cs typeface="Arial" panose="020B0604020202020204" pitchFamily="34" charset="0"/>
              </a:rPr>
              <a:t>WUE rate of 150% in-state tuition (or less)</a:t>
            </a:r>
          </a:p>
        </p:txBody>
      </p:sp>
      <p:pic>
        <p:nvPicPr>
          <p:cNvPr id="6" name="Picture 7" descr="CO_LOGO">
            <a:extLst>
              <a:ext uri="{FF2B5EF4-FFF2-40B4-BE49-F238E27FC236}">
                <a16:creationId xmlns:a16="http://schemas.microsoft.com/office/drawing/2014/main" id="{E1F205CE-D3C7-4E99-BD66-7B673E6D97A6}"/>
              </a:ext>
            </a:extLst>
          </p:cNvPr>
          <p:cNvPicPr>
            <a:picLocks noChangeAspect="1" noChangeArrowheads="1"/>
          </p:cNvPicPr>
          <p:nvPr/>
        </p:nvPicPr>
        <p:blipFill>
          <a:blip r:embed="rId3"/>
          <a:srcRect/>
          <a:stretch>
            <a:fillRect/>
          </a:stretch>
        </p:blipFill>
        <p:spPr bwMode="auto">
          <a:xfrm>
            <a:off x="304800" y="6019800"/>
            <a:ext cx="2730500" cy="635000"/>
          </a:xfrm>
          <a:prstGeom prst="rect">
            <a:avLst/>
          </a:prstGeom>
          <a:noFill/>
          <a:ln w="9525">
            <a:noFill/>
            <a:miter lim="800000"/>
            <a:headEnd/>
            <a:tailEnd/>
          </a:ln>
        </p:spPr>
      </p:pic>
      <p:pic>
        <p:nvPicPr>
          <p:cNvPr id="7" name="Picture 6">
            <a:extLst>
              <a:ext uri="{FF2B5EF4-FFF2-40B4-BE49-F238E27FC236}">
                <a16:creationId xmlns:a16="http://schemas.microsoft.com/office/drawing/2014/main" id="{6F8C6D46-9FEA-5545-BD19-06FCC57E50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5973913"/>
            <a:ext cx="2743200" cy="726774"/>
          </a:xfrm>
          <a:prstGeom prst="rect">
            <a:avLst/>
          </a:prstGeom>
        </p:spPr>
      </p:pic>
      <p:pic>
        <p:nvPicPr>
          <p:cNvPr id="5122" name="Picture 2" descr="Online MSW Tuition and Financial Aid">
            <a:extLst>
              <a:ext uri="{FF2B5EF4-FFF2-40B4-BE49-F238E27FC236}">
                <a16:creationId xmlns:a16="http://schemas.microsoft.com/office/drawing/2014/main" id="{FE0D3BED-0DAF-B187-58D3-457E5A54DD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3124200"/>
            <a:ext cx="24384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306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932503-E381-E740-AAA1-381727B42D45}"/>
              </a:ext>
            </a:extLst>
          </p:cNvPr>
          <p:cNvSpPr txBox="1">
            <a:spLocks/>
          </p:cNvSpPr>
          <p:nvPr/>
        </p:nvSpPr>
        <p:spPr>
          <a:xfrm>
            <a:off x="357554" y="457200"/>
            <a:ext cx="8229600" cy="4572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just" fontAlgn="auto">
              <a:spcAft>
                <a:spcPts val="0"/>
              </a:spcAft>
            </a:pPr>
            <a:endParaRPr lang="en-US" sz="3200" dirty="0">
              <a:solidFill>
                <a:srgbClr val="FF0000"/>
              </a:solidFill>
            </a:endParaRPr>
          </a:p>
          <a:p>
            <a:pPr fontAlgn="auto">
              <a:spcAft>
                <a:spcPts val="0"/>
              </a:spcAft>
            </a:pPr>
            <a:endParaRPr lang="en-US" sz="3200" dirty="0">
              <a:solidFill>
                <a:srgbClr val="FF0000"/>
              </a:solidFill>
            </a:endParaRPr>
          </a:p>
        </p:txBody>
      </p:sp>
      <p:sp>
        <p:nvSpPr>
          <p:cNvPr id="5" name="Rectangle 4">
            <a:extLst>
              <a:ext uri="{FF2B5EF4-FFF2-40B4-BE49-F238E27FC236}">
                <a16:creationId xmlns:a16="http://schemas.microsoft.com/office/drawing/2014/main" id="{2A468D01-39FE-4AFA-B53C-E128ED8739DC}"/>
              </a:ext>
            </a:extLst>
          </p:cNvPr>
          <p:cNvSpPr/>
          <p:nvPr/>
        </p:nvSpPr>
        <p:spPr>
          <a:xfrm>
            <a:off x="914400" y="424962"/>
            <a:ext cx="1905000" cy="1815882"/>
          </a:xfrm>
          <a:prstGeom prst="rect">
            <a:avLst/>
          </a:prstGeom>
        </p:spPr>
        <p:txBody>
          <a:bodyPr wrap="square">
            <a:spAutoFit/>
          </a:bodyPr>
          <a:lstStyle/>
          <a:p>
            <a:pPr fontAlgn="auto">
              <a:spcAft>
                <a:spcPts val="0"/>
              </a:spcAft>
            </a:pPr>
            <a:r>
              <a:rPr lang="en-US" sz="2800" dirty="0">
                <a:solidFill>
                  <a:srgbClr val="FF0000"/>
                </a:solidFill>
                <a:latin typeface="+mj-lt"/>
              </a:rPr>
              <a:t>Cal Grant</a:t>
            </a:r>
          </a:p>
          <a:p>
            <a:pPr fontAlgn="auto">
              <a:spcAft>
                <a:spcPts val="0"/>
              </a:spcAft>
            </a:pPr>
            <a:r>
              <a:rPr lang="en-US" sz="2800" dirty="0">
                <a:solidFill>
                  <a:srgbClr val="FF0000"/>
                </a:solidFill>
                <a:latin typeface="+mj-lt"/>
              </a:rPr>
              <a:t>Income &amp;</a:t>
            </a:r>
          </a:p>
          <a:p>
            <a:pPr fontAlgn="auto">
              <a:spcAft>
                <a:spcPts val="0"/>
              </a:spcAft>
            </a:pPr>
            <a:r>
              <a:rPr lang="en-US" sz="2800" dirty="0">
                <a:solidFill>
                  <a:srgbClr val="FF0000"/>
                </a:solidFill>
                <a:latin typeface="+mj-lt"/>
              </a:rPr>
              <a:t>Asset</a:t>
            </a:r>
          </a:p>
          <a:p>
            <a:pPr fontAlgn="auto">
              <a:spcAft>
                <a:spcPts val="0"/>
              </a:spcAft>
            </a:pPr>
            <a:r>
              <a:rPr lang="en-US" sz="2800" dirty="0">
                <a:solidFill>
                  <a:srgbClr val="FF0000"/>
                </a:solidFill>
                <a:latin typeface="+mj-lt"/>
              </a:rPr>
              <a:t>Ceilings</a:t>
            </a:r>
          </a:p>
        </p:txBody>
      </p:sp>
      <p:pic>
        <p:nvPicPr>
          <p:cNvPr id="9" name="Picture 7" descr="CO_LOGO">
            <a:extLst>
              <a:ext uri="{FF2B5EF4-FFF2-40B4-BE49-F238E27FC236}">
                <a16:creationId xmlns:a16="http://schemas.microsoft.com/office/drawing/2014/main" id="{C4376395-F0B8-45B5-8163-7AEAC1667F8E}"/>
              </a:ext>
            </a:extLst>
          </p:cNvPr>
          <p:cNvPicPr>
            <a:picLocks noChangeAspect="1" noChangeArrowheads="1"/>
          </p:cNvPicPr>
          <p:nvPr/>
        </p:nvPicPr>
        <p:blipFill>
          <a:blip r:embed="rId3"/>
          <a:srcRect/>
          <a:stretch>
            <a:fillRect/>
          </a:stretch>
        </p:blipFill>
        <p:spPr bwMode="auto">
          <a:xfrm>
            <a:off x="304800" y="6019800"/>
            <a:ext cx="2730500" cy="635000"/>
          </a:xfrm>
          <a:prstGeom prst="rect">
            <a:avLst/>
          </a:prstGeom>
          <a:noFill/>
          <a:ln w="9525">
            <a:noFill/>
            <a:miter lim="800000"/>
            <a:headEnd/>
            <a:tailEnd/>
          </a:ln>
        </p:spPr>
      </p:pic>
      <p:pic>
        <p:nvPicPr>
          <p:cNvPr id="6" name="Picture 5">
            <a:extLst>
              <a:ext uri="{FF2B5EF4-FFF2-40B4-BE49-F238E27FC236}">
                <a16:creationId xmlns:a16="http://schemas.microsoft.com/office/drawing/2014/main" id="{992FE3F6-D79B-A086-2780-FB4433982ED4}"/>
              </a:ext>
            </a:extLst>
          </p:cNvPr>
          <p:cNvPicPr>
            <a:picLocks noChangeAspect="1"/>
          </p:cNvPicPr>
          <p:nvPr/>
        </p:nvPicPr>
        <p:blipFill>
          <a:blip r:embed="rId4"/>
          <a:stretch>
            <a:fillRect/>
          </a:stretch>
        </p:blipFill>
        <p:spPr>
          <a:xfrm>
            <a:off x="2971800" y="180411"/>
            <a:ext cx="5758962" cy="5839389"/>
          </a:xfrm>
          <a:prstGeom prst="rect">
            <a:avLst/>
          </a:prstGeom>
        </p:spPr>
      </p:pic>
      <p:pic>
        <p:nvPicPr>
          <p:cNvPr id="7" name="Picture 6">
            <a:extLst>
              <a:ext uri="{FF2B5EF4-FFF2-40B4-BE49-F238E27FC236}">
                <a16:creationId xmlns:a16="http://schemas.microsoft.com/office/drawing/2014/main" id="{A9C4FBDE-3E8D-314D-BDFB-AC7BC1E3D5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1600" y="5973913"/>
            <a:ext cx="2743200" cy="726774"/>
          </a:xfrm>
          <a:prstGeom prst="rect">
            <a:avLst/>
          </a:prstGeom>
        </p:spPr>
      </p:pic>
    </p:spTree>
    <p:extLst>
      <p:ext uri="{BB962C8B-B14F-4D97-AF65-F5344CB8AC3E}">
        <p14:creationId xmlns:p14="http://schemas.microsoft.com/office/powerpoint/2010/main" val="988556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_LOGO">
            <a:extLst>
              <a:ext uri="{FF2B5EF4-FFF2-40B4-BE49-F238E27FC236}">
                <a16:creationId xmlns:a16="http://schemas.microsoft.com/office/drawing/2014/main" id="{6DD3F26E-A9B3-4E20-9504-C61649B0B507}"/>
              </a:ext>
            </a:extLst>
          </p:cNvPr>
          <p:cNvPicPr>
            <a:picLocks noChangeAspect="1" noChangeArrowheads="1"/>
          </p:cNvPicPr>
          <p:nvPr/>
        </p:nvPicPr>
        <p:blipFill>
          <a:blip r:embed="rId2"/>
          <a:srcRect/>
          <a:stretch>
            <a:fillRect/>
          </a:stretch>
        </p:blipFill>
        <p:spPr bwMode="auto">
          <a:xfrm>
            <a:off x="381000" y="5867400"/>
            <a:ext cx="2730500" cy="635000"/>
          </a:xfrm>
          <a:prstGeom prst="rect">
            <a:avLst/>
          </a:prstGeom>
          <a:noFill/>
          <a:ln w="9525">
            <a:noFill/>
            <a:miter lim="800000"/>
            <a:headEnd/>
            <a:tailEnd/>
          </a:ln>
        </p:spPr>
      </p:pic>
      <p:pic>
        <p:nvPicPr>
          <p:cNvPr id="5" name="Picture 4">
            <a:extLst>
              <a:ext uri="{FF2B5EF4-FFF2-40B4-BE49-F238E27FC236}">
                <a16:creationId xmlns:a16="http://schemas.microsoft.com/office/drawing/2014/main" id="{8918F863-3940-BEC4-663A-5D4594F4198D}"/>
              </a:ext>
            </a:extLst>
          </p:cNvPr>
          <p:cNvPicPr>
            <a:picLocks noChangeAspect="1"/>
          </p:cNvPicPr>
          <p:nvPr/>
        </p:nvPicPr>
        <p:blipFill>
          <a:blip r:embed="rId3"/>
          <a:stretch>
            <a:fillRect/>
          </a:stretch>
        </p:blipFill>
        <p:spPr>
          <a:xfrm>
            <a:off x="0" y="355600"/>
            <a:ext cx="9144000" cy="5398457"/>
          </a:xfrm>
          <a:prstGeom prst="rect">
            <a:avLst/>
          </a:prstGeom>
        </p:spPr>
      </p:pic>
      <p:pic>
        <p:nvPicPr>
          <p:cNvPr id="4" name="Picture 3">
            <a:extLst>
              <a:ext uri="{FF2B5EF4-FFF2-40B4-BE49-F238E27FC236}">
                <a16:creationId xmlns:a16="http://schemas.microsoft.com/office/drawing/2014/main" id="{A4C8C025-BC29-BF44-8FC5-92DB027DBF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5808577"/>
            <a:ext cx="2743200" cy="726774"/>
          </a:xfrm>
          <a:prstGeom prst="rect">
            <a:avLst/>
          </a:prstGeom>
        </p:spPr>
      </p:pic>
    </p:spTree>
    <p:extLst>
      <p:ext uri="{BB962C8B-B14F-4D97-AF65-F5344CB8AC3E}">
        <p14:creationId xmlns:p14="http://schemas.microsoft.com/office/powerpoint/2010/main" val="4232318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pPr algn="ctr"/>
            <a:r>
              <a:rPr lang="en-US" dirty="0"/>
              <a:t>Ways to get a Cal Grant</a:t>
            </a:r>
            <a:endParaRPr lang="en-US" dirty="0">
              <a:solidFill>
                <a:srgbClr val="00B050"/>
              </a:solidFill>
            </a:endParaRPr>
          </a:p>
        </p:txBody>
      </p:sp>
      <p:sp>
        <p:nvSpPr>
          <p:cNvPr id="5" name="Content Placeholder 2"/>
          <p:cNvSpPr>
            <a:spLocks noGrp="1"/>
          </p:cNvSpPr>
          <p:nvPr>
            <p:ph idx="1"/>
          </p:nvPr>
        </p:nvSpPr>
        <p:spPr>
          <a:xfrm>
            <a:off x="533400" y="914400"/>
            <a:ext cx="8229600" cy="5029200"/>
          </a:xfrm>
        </p:spPr>
        <p:txBody>
          <a:bodyPr>
            <a:normAutofit fontScale="70000" lnSpcReduction="20000"/>
          </a:bodyPr>
          <a:lstStyle/>
          <a:p>
            <a:pPr>
              <a:buFont typeface="Wingdings" panose="05000000000000000000" pitchFamily="2" charset="2"/>
              <a:buChar char="Ø"/>
            </a:pPr>
            <a:r>
              <a:rPr lang="en-US" sz="3300" b="1" dirty="0">
                <a:solidFill>
                  <a:schemeClr val="accent1"/>
                </a:solidFill>
                <a:latin typeface="Arial" panose="020B0604020202020204" pitchFamily="34" charset="0"/>
                <a:cs typeface="Arial" panose="020B0604020202020204" pitchFamily="34" charset="0"/>
              </a:rPr>
              <a:t>High School Entitlement </a:t>
            </a:r>
          </a:p>
          <a:p>
            <a:pPr lvl="1"/>
            <a:r>
              <a:rPr lang="en-US" sz="2800" dirty="0">
                <a:latin typeface="Arial" panose="020B0604020202020204" pitchFamily="34" charset="0"/>
                <a:cs typeface="Arial" panose="020B0604020202020204" pitchFamily="34" charset="0"/>
              </a:rPr>
              <a:t>2 Year Window</a:t>
            </a:r>
            <a:endParaRPr lang="en-US" sz="2800" b="1" dirty="0">
              <a:solidFill>
                <a:srgbClr val="0070C0"/>
              </a:solidFill>
              <a:latin typeface="Arial" panose="020B0604020202020204" pitchFamily="34" charset="0"/>
              <a:cs typeface="Arial" panose="020B0604020202020204" pitchFamily="34" charset="0"/>
            </a:endParaRPr>
          </a:p>
          <a:p>
            <a:pPr lvl="2"/>
            <a:r>
              <a:rPr lang="en-US" sz="2600" dirty="0">
                <a:latin typeface="Arial" panose="020B0604020202020204" pitchFamily="34" charset="0"/>
                <a:cs typeface="Arial" panose="020B0604020202020204" pitchFamily="34" charset="0"/>
              </a:rPr>
              <a:t>Senior Year of High School and 1 Year Later</a:t>
            </a:r>
          </a:p>
          <a:p>
            <a:pPr marL="548640" lvl="2" indent="0">
              <a:buNone/>
            </a:pPr>
            <a:endParaRPr lang="en-US" sz="11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3300" b="1" dirty="0">
                <a:solidFill>
                  <a:schemeClr val="accent1"/>
                </a:solidFill>
                <a:latin typeface="Arial" panose="020B0604020202020204" pitchFamily="34" charset="0"/>
                <a:cs typeface="Arial" panose="020B0604020202020204" pitchFamily="34" charset="0"/>
              </a:rPr>
              <a:t>CA Community College Entitlement</a:t>
            </a:r>
          </a:p>
          <a:p>
            <a:pPr lvl="1"/>
            <a:r>
              <a:rPr lang="en-US" sz="2800" dirty="0">
                <a:latin typeface="Arial" panose="020B0604020202020204" pitchFamily="34" charset="0"/>
                <a:cs typeface="Arial" panose="020B0604020202020204" pitchFamily="34" charset="0"/>
              </a:rPr>
              <a:t>Available even after the High School 2 year window</a:t>
            </a:r>
            <a:endParaRPr lang="en-US" sz="2800" b="1" dirty="0">
              <a:solidFill>
                <a:srgbClr val="0070C0"/>
              </a:solidFill>
              <a:latin typeface="Arial" panose="020B0604020202020204" pitchFamily="34" charset="0"/>
              <a:cs typeface="Arial" panose="020B0604020202020204" pitchFamily="34" charset="0"/>
            </a:endParaRPr>
          </a:p>
          <a:p>
            <a:pPr lvl="2"/>
            <a:r>
              <a:rPr lang="en-US" sz="2600" dirty="0">
                <a:latin typeface="Arial" panose="020B0604020202020204" pitchFamily="34" charset="0"/>
                <a:cs typeface="Arial" panose="020B0604020202020204" pitchFamily="34" charset="0"/>
              </a:rPr>
              <a:t>Revises the FAFSA/CADAA filing deadline to September 2</a:t>
            </a:r>
          </a:p>
          <a:p>
            <a:pPr lvl="1"/>
            <a:r>
              <a:rPr lang="en-US" sz="2800" dirty="0">
                <a:latin typeface="Arial" panose="020B0604020202020204" pitchFamily="34" charset="0"/>
                <a:cs typeface="Arial" panose="020B0604020202020204" pitchFamily="34" charset="0"/>
              </a:rPr>
              <a:t>Continues when transferring to a UC or CSU campus if eligibility met</a:t>
            </a:r>
          </a:p>
          <a:p>
            <a:pPr>
              <a:buFont typeface="Wingdings" panose="05000000000000000000" pitchFamily="2" charset="2"/>
              <a:buChar char="Ø"/>
            </a:pPr>
            <a:r>
              <a:rPr lang="en-US" sz="3300" b="1" dirty="0">
                <a:solidFill>
                  <a:schemeClr val="accent1"/>
                </a:solidFill>
                <a:latin typeface="Arial" panose="020B0604020202020204" pitchFamily="34" charset="0"/>
                <a:cs typeface="Arial" panose="020B0604020202020204" pitchFamily="34" charset="0"/>
              </a:rPr>
              <a:t>CA Community College Transfer Entitlement</a:t>
            </a:r>
          </a:p>
          <a:p>
            <a:pPr lvl="1"/>
            <a:r>
              <a:rPr lang="en-US" sz="2800" dirty="0">
                <a:latin typeface="Arial" panose="020B0604020202020204" pitchFamily="34" charset="0"/>
                <a:cs typeface="Arial" panose="020B0604020202020204" pitchFamily="34" charset="0"/>
              </a:rPr>
              <a:t>Available if meet eligibility criteria and are transferring to an eligible CA institution offering a baccalaureate degree</a:t>
            </a:r>
            <a:endParaRPr lang="en-US" sz="2800" b="1" dirty="0">
              <a:solidFill>
                <a:srgbClr val="0070C0"/>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US" sz="3300" b="1" dirty="0">
                <a:solidFill>
                  <a:schemeClr val="accent1"/>
                </a:solidFill>
                <a:latin typeface="Arial" panose="020B0604020202020204" pitchFamily="34" charset="0"/>
                <a:cs typeface="Arial" panose="020B0604020202020204" pitchFamily="34" charset="0"/>
              </a:rPr>
              <a:t>Competitive Awards</a:t>
            </a:r>
          </a:p>
          <a:p>
            <a:pPr lvl="1"/>
            <a:r>
              <a:rPr lang="en-US" sz="2800" dirty="0">
                <a:latin typeface="Arial" panose="020B0604020202020204" pitchFamily="34" charset="0"/>
                <a:cs typeface="Arial" panose="020B0604020202020204" pitchFamily="34" charset="0"/>
              </a:rPr>
              <a:t>“Last Chance Award”</a:t>
            </a:r>
            <a:endParaRPr lang="en-US" sz="2800" b="1" dirty="0">
              <a:solidFill>
                <a:srgbClr val="0070C0"/>
              </a:solidFill>
              <a:latin typeface="Arial" panose="020B0604020202020204" pitchFamily="34" charset="0"/>
              <a:cs typeface="Arial" panose="020B0604020202020204" pitchFamily="34" charset="0"/>
            </a:endParaRPr>
          </a:p>
          <a:p>
            <a:pPr lvl="2"/>
            <a:r>
              <a:rPr lang="en-US" sz="2600" dirty="0">
                <a:latin typeface="Arial" panose="020B0604020202020204" pitchFamily="34" charset="0"/>
                <a:cs typeface="Arial" panose="020B0604020202020204" pitchFamily="34" charset="0"/>
              </a:rPr>
              <a:t>Very few offered, so very difficult to receive</a:t>
            </a:r>
          </a:p>
          <a:p>
            <a:pPr>
              <a:buFont typeface="Wingdings" panose="05000000000000000000" pitchFamily="2" charset="2"/>
              <a:buChar char="Ø"/>
            </a:pPr>
            <a:r>
              <a:rPr lang="en-US" sz="3300" dirty="0">
                <a:latin typeface="Arial" panose="020B0604020202020204" pitchFamily="34" charset="0"/>
                <a:cs typeface="Arial" panose="020B0604020202020204" pitchFamily="34" charset="0"/>
              </a:rPr>
              <a:t>Note that Cal Grant award values vary depending on whether A, B or C and the type of school attending</a:t>
            </a:r>
          </a:p>
          <a:p>
            <a:pPr lvl="2"/>
            <a:endParaRPr lang="en-US" sz="2600" dirty="0">
              <a:latin typeface="Arial" panose="020B0604020202020204" pitchFamily="34" charset="0"/>
              <a:cs typeface="Arial" panose="020B0604020202020204" pitchFamily="34" charset="0"/>
            </a:endParaRPr>
          </a:p>
          <a:p>
            <a:pPr lvl="2"/>
            <a:endParaRPr lang="en-US" sz="2600" dirty="0">
              <a:latin typeface="Arial" panose="020B0604020202020204" pitchFamily="34" charset="0"/>
              <a:cs typeface="Arial" panose="020B0604020202020204" pitchFamily="34" charset="0"/>
            </a:endParaRPr>
          </a:p>
          <a:p>
            <a:pPr lvl="1"/>
            <a:endParaRPr lang="en-US" sz="2000" b="1" dirty="0">
              <a:solidFill>
                <a:srgbClr val="0070C0"/>
              </a:solidFill>
              <a:latin typeface="Arial" panose="020B0604020202020204" pitchFamily="34" charset="0"/>
              <a:cs typeface="Arial" panose="020B0604020202020204" pitchFamily="34" charset="0"/>
            </a:endParaRPr>
          </a:p>
        </p:txBody>
      </p:sp>
      <p:pic>
        <p:nvPicPr>
          <p:cNvPr id="6" name="Picture 7" descr="CO_LOGO">
            <a:extLst>
              <a:ext uri="{FF2B5EF4-FFF2-40B4-BE49-F238E27FC236}">
                <a16:creationId xmlns:a16="http://schemas.microsoft.com/office/drawing/2014/main" id="{E1F205CE-D3C7-4E99-BD66-7B673E6D97A6}"/>
              </a:ext>
            </a:extLst>
          </p:cNvPr>
          <p:cNvPicPr>
            <a:picLocks noChangeAspect="1" noChangeArrowheads="1"/>
          </p:cNvPicPr>
          <p:nvPr/>
        </p:nvPicPr>
        <p:blipFill>
          <a:blip r:embed="rId3"/>
          <a:srcRect/>
          <a:stretch>
            <a:fillRect/>
          </a:stretch>
        </p:blipFill>
        <p:spPr bwMode="auto">
          <a:xfrm>
            <a:off x="304800" y="6019800"/>
            <a:ext cx="2730500" cy="635000"/>
          </a:xfrm>
          <a:prstGeom prst="rect">
            <a:avLst/>
          </a:prstGeom>
          <a:noFill/>
          <a:ln w="9525">
            <a:noFill/>
            <a:miter lim="800000"/>
            <a:headEnd/>
            <a:tailEnd/>
          </a:ln>
        </p:spPr>
      </p:pic>
      <p:pic>
        <p:nvPicPr>
          <p:cNvPr id="7" name="Picture 6">
            <a:extLst>
              <a:ext uri="{FF2B5EF4-FFF2-40B4-BE49-F238E27FC236}">
                <a16:creationId xmlns:a16="http://schemas.microsoft.com/office/drawing/2014/main" id="{5024EBEB-6AB1-8D4C-B55C-374077815D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5973913"/>
            <a:ext cx="2743200" cy="726774"/>
          </a:xfrm>
          <a:prstGeom prst="rect">
            <a:avLst/>
          </a:prstGeom>
        </p:spPr>
      </p:pic>
    </p:spTree>
    <p:extLst>
      <p:ext uri="{BB962C8B-B14F-4D97-AF65-F5344CB8AC3E}">
        <p14:creationId xmlns:p14="http://schemas.microsoft.com/office/powerpoint/2010/main" val="3939652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685800" y="152400"/>
            <a:ext cx="7772400" cy="1219200"/>
          </a:xfrm>
        </p:spPr>
        <p:txBody>
          <a:bodyPr/>
          <a:lstStyle/>
          <a:p>
            <a:pPr algn="ctr" eaLnBrk="1" hangingPunct="1"/>
            <a:r>
              <a:rPr lang="en-US" sz="3200" dirty="0">
                <a:solidFill>
                  <a:schemeClr val="tx1"/>
                </a:solidFill>
              </a:rPr>
              <a:t>EFC Calculation — </a:t>
            </a:r>
            <a:r>
              <a:rPr lang="en-US" sz="3200" dirty="0"/>
              <a:t>Income  </a:t>
            </a:r>
            <a:br>
              <a:rPr lang="en-US" sz="3200" dirty="0"/>
            </a:br>
            <a:r>
              <a:rPr lang="en-US" sz="2000" b="1" dirty="0"/>
              <a:t>(For </a:t>
            </a:r>
            <a:r>
              <a:rPr lang="en-US" sz="2000" b="1" dirty="0">
                <a:highlight>
                  <a:srgbClr val="FFFF00"/>
                </a:highlight>
              </a:rPr>
              <a:t>2023-2024</a:t>
            </a:r>
            <a:r>
              <a:rPr lang="en-US" sz="2000" b="1" dirty="0"/>
              <a:t> School Year use </a:t>
            </a:r>
            <a:r>
              <a:rPr lang="en-US" sz="2000" b="1" dirty="0">
                <a:highlight>
                  <a:srgbClr val="FFFF00"/>
                </a:highlight>
              </a:rPr>
              <a:t>2021</a:t>
            </a:r>
            <a:r>
              <a:rPr lang="en-US" sz="2000" b="1" dirty="0"/>
              <a:t> Tax Return)</a:t>
            </a:r>
            <a:endParaRPr lang="en-US" b="1" dirty="0"/>
          </a:p>
        </p:txBody>
      </p:sp>
      <p:sp>
        <p:nvSpPr>
          <p:cNvPr id="3" name="Content Placeholder 2"/>
          <p:cNvSpPr>
            <a:spLocks noGrp="1"/>
          </p:cNvSpPr>
          <p:nvPr>
            <p:ph idx="1"/>
          </p:nvPr>
        </p:nvSpPr>
        <p:spPr>
          <a:xfrm>
            <a:off x="564099" y="1371600"/>
            <a:ext cx="7772400" cy="4495800"/>
          </a:xfrm>
        </p:spPr>
        <p:txBody>
          <a:bodyPr>
            <a:normAutofit lnSpcReduction="10000"/>
          </a:bodyPr>
          <a:lstStyle/>
          <a:p>
            <a:pPr marL="274320" indent="-274320" eaLnBrk="1" fontAlgn="auto" hangingPunct="1">
              <a:spcAft>
                <a:spcPts val="0"/>
              </a:spcAft>
              <a:buClr>
                <a:schemeClr val="accent3"/>
              </a:buClr>
              <a:buFont typeface="Wingdings 2"/>
              <a:buChar char=""/>
              <a:defRPr/>
            </a:pPr>
            <a:r>
              <a:rPr lang="en-US" sz="1800" dirty="0">
                <a:latin typeface="Arial" panose="020B0604020202020204" pitchFamily="34" charset="0"/>
                <a:cs typeface="Arial" panose="020B0604020202020204" pitchFamily="34" charset="0"/>
              </a:rPr>
              <a:t>Parents</a:t>
            </a:r>
          </a:p>
          <a:p>
            <a:pPr marL="640080" lvl="1" indent="-246888" eaLnBrk="1" fontAlgn="auto" hangingPunct="1">
              <a:spcAft>
                <a:spcPts val="0"/>
              </a:spcAft>
              <a:buFont typeface="Wingdings 2"/>
              <a:buChar char=""/>
              <a:defRPr/>
            </a:pPr>
            <a:r>
              <a:rPr lang="en-US" dirty="0">
                <a:latin typeface="Arial" panose="020B0604020202020204" pitchFamily="34" charset="0"/>
                <a:cs typeface="Arial" panose="020B0604020202020204" pitchFamily="34" charset="0"/>
              </a:rPr>
              <a:t>When the student is considered “dependent” for FAFSA purposes  </a:t>
            </a:r>
          </a:p>
          <a:p>
            <a:pPr marL="640080" lvl="1" indent="-246888" eaLnBrk="1" fontAlgn="auto" hangingPunct="1">
              <a:spcAft>
                <a:spcPts val="0"/>
              </a:spcAft>
              <a:buFont typeface="Wingdings 2"/>
              <a:buChar char=""/>
              <a:defRPr/>
            </a:pPr>
            <a:r>
              <a:rPr lang="en-US" dirty="0">
                <a:latin typeface="Arial" panose="020B0604020202020204" pitchFamily="34" charset="0"/>
                <a:cs typeface="Arial" panose="020B0604020202020204" pitchFamily="34" charset="0"/>
              </a:rPr>
              <a:t>If parents are divorced or separated, and not living together, use income from the parent that the student lived with more over the past twelve months</a:t>
            </a:r>
          </a:p>
          <a:p>
            <a:pPr marL="274320" indent="-274320" eaLnBrk="1" fontAlgn="auto" hangingPunct="1">
              <a:spcAft>
                <a:spcPts val="0"/>
              </a:spcAft>
              <a:buClr>
                <a:schemeClr val="accent3"/>
              </a:buClr>
              <a:buFont typeface="Wingdings 2"/>
              <a:buChar char=""/>
              <a:defRPr/>
            </a:pPr>
            <a:r>
              <a:rPr lang="en-US" sz="1800" dirty="0">
                <a:latin typeface="Arial" panose="020B0604020202020204" pitchFamily="34" charset="0"/>
                <a:cs typeface="Arial" panose="020B0604020202020204" pitchFamily="34" charset="0"/>
              </a:rPr>
              <a:t>Student’s</a:t>
            </a:r>
            <a:endParaRPr lang="en-US" sz="1800" b="1" dirty="0">
              <a:solidFill>
                <a:srgbClr val="00B050"/>
              </a:solidFill>
              <a:latin typeface="Arial" panose="020B0604020202020204" pitchFamily="34" charset="0"/>
              <a:cs typeface="Arial" panose="020B0604020202020204" pitchFamily="34" charset="0"/>
            </a:endParaRPr>
          </a:p>
          <a:p>
            <a:pPr marL="640080" lvl="1" indent="-246888" eaLnBrk="1" fontAlgn="auto" hangingPunct="1">
              <a:spcAft>
                <a:spcPts val="0"/>
              </a:spcAft>
              <a:buFont typeface="Wingdings 2"/>
              <a:buChar char=""/>
              <a:defRPr/>
            </a:pPr>
            <a:r>
              <a:rPr lang="en-US" b="1" dirty="0">
                <a:solidFill>
                  <a:srgbClr val="00B050"/>
                </a:solidFill>
                <a:latin typeface="Arial" panose="020B0604020202020204" pitchFamily="34" charset="0"/>
                <a:cs typeface="Arial" panose="020B0604020202020204" pitchFamily="34" charset="0"/>
              </a:rPr>
              <a:t>$7,600 </a:t>
            </a:r>
            <a:r>
              <a:rPr lang="en-US" dirty="0">
                <a:latin typeface="Arial" panose="020B0604020202020204" pitchFamily="34" charset="0"/>
                <a:cs typeface="Arial" panose="020B0604020202020204" pitchFamily="34" charset="0"/>
              </a:rPr>
              <a:t>is “protected” (for the 2023-2024 academic year)</a:t>
            </a:r>
          </a:p>
          <a:p>
            <a:pPr marL="640080" lvl="1" indent="-246888" eaLnBrk="1" fontAlgn="auto" hangingPunct="1">
              <a:spcAft>
                <a:spcPts val="0"/>
              </a:spcAft>
              <a:buFont typeface="Wingdings 2"/>
              <a:buChar char=""/>
              <a:defRPr/>
            </a:pPr>
            <a:r>
              <a:rPr lang="en-US" dirty="0">
                <a:latin typeface="Arial" panose="020B0604020202020204" pitchFamily="34" charset="0"/>
                <a:cs typeface="Arial" panose="020B0604020202020204" pitchFamily="34" charset="0"/>
              </a:rPr>
              <a:t> 50% of income greater than </a:t>
            </a:r>
            <a:r>
              <a:rPr lang="en-US" b="1" dirty="0">
                <a:solidFill>
                  <a:srgbClr val="00B050"/>
                </a:solidFill>
                <a:latin typeface="Arial" panose="020B0604020202020204" pitchFamily="34" charset="0"/>
                <a:cs typeface="Arial" panose="020B0604020202020204" pitchFamily="34" charset="0"/>
              </a:rPr>
              <a:t>$7,600 </a:t>
            </a:r>
            <a:r>
              <a:rPr lang="en-US" dirty="0">
                <a:latin typeface="Arial" panose="020B0604020202020204" pitchFamily="34" charset="0"/>
                <a:cs typeface="Arial" panose="020B0604020202020204" pitchFamily="34" charset="0"/>
              </a:rPr>
              <a:t>may be added to the EFC</a:t>
            </a:r>
          </a:p>
          <a:p>
            <a:pPr marL="274320" indent="-274320" eaLnBrk="1" fontAlgn="auto" hangingPunct="1">
              <a:spcAft>
                <a:spcPts val="0"/>
              </a:spcAft>
              <a:buClr>
                <a:schemeClr val="accent3"/>
              </a:buClr>
              <a:buFont typeface="Wingdings 2"/>
              <a:buChar char=""/>
              <a:defRPr/>
            </a:pPr>
            <a:r>
              <a:rPr lang="en-US" sz="1800" dirty="0">
                <a:latin typeface="Arial" panose="020B0604020202020204" pitchFamily="34" charset="0"/>
                <a:cs typeface="Arial" panose="020B0604020202020204" pitchFamily="34" charset="0"/>
              </a:rPr>
              <a:t>Start with your Adjusted Gross Income (AGI) and include:</a:t>
            </a:r>
          </a:p>
          <a:p>
            <a:pPr marL="640080" lvl="1" indent="-246888" eaLnBrk="1" fontAlgn="auto" hangingPunct="1">
              <a:spcAft>
                <a:spcPts val="0"/>
              </a:spcAft>
              <a:buFont typeface="Wingdings 2"/>
              <a:buChar char=""/>
              <a:defRPr/>
            </a:pPr>
            <a:r>
              <a:rPr lang="en-US" dirty="0">
                <a:latin typeface="Arial" panose="020B0604020202020204" pitchFamily="34" charset="0"/>
                <a:cs typeface="Arial" panose="020B0604020202020204" pitchFamily="34" charset="0"/>
              </a:rPr>
              <a:t>Retirement Contributions in the tax year</a:t>
            </a:r>
          </a:p>
          <a:p>
            <a:pPr marL="640080" lvl="1" indent="-246888" eaLnBrk="1" fontAlgn="auto" hangingPunct="1">
              <a:spcAft>
                <a:spcPts val="0"/>
              </a:spcAft>
              <a:buFont typeface="Wingdings 2"/>
              <a:buChar char=""/>
              <a:defRPr/>
            </a:pPr>
            <a:r>
              <a:rPr lang="en-US" dirty="0">
                <a:latin typeface="Arial" panose="020B0604020202020204" pitchFamily="34" charset="0"/>
                <a:cs typeface="Arial" panose="020B0604020202020204" pitchFamily="34" charset="0"/>
              </a:rPr>
              <a:t>Untaxed Child Support</a:t>
            </a:r>
          </a:p>
          <a:p>
            <a:pPr marL="640080" lvl="1" indent="-246888" eaLnBrk="1" fontAlgn="auto" hangingPunct="1">
              <a:spcAft>
                <a:spcPts val="0"/>
              </a:spcAft>
              <a:buFont typeface="Wingdings 2"/>
              <a:buChar char=""/>
              <a:defRPr/>
            </a:pPr>
            <a:r>
              <a:rPr lang="en-US" dirty="0">
                <a:latin typeface="Arial" panose="020B0604020202020204" pitchFamily="34" charset="0"/>
                <a:cs typeface="Arial" panose="020B0604020202020204" pitchFamily="34" charset="0"/>
              </a:rPr>
              <a:t>Worker’s Compensation</a:t>
            </a:r>
          </a:p>
          <a:p>
            <a:pPr marL="640080" lvl="1" indent="-246888" eaLnBrk="1" fontAlgn="auto" hangingPunct="1">
              <a:spcAft>
                <a:spcPts val="0"/>
              </a:spcAft>
              <a:buFont typeface="Wingdings 2"/>
              <a:buChar char=""/>
              <a:defRPr/>
            </a:pPr>
            <a:r>
              <a:rPr lang="en-US" dirty="0">
                <a:latin typeface="Arial" panose="020B0604020202020204" pitchFamily="34" charset="0"/>
                <a:cs typeface="Arial" panose="020B0604020202020204" pitchFamily="34" charset="0"/>
              </a:rPr>
              <a:t>Housing Allowance</a:t>
            </a:r>
          </a:p>
          <a:p>
            <a:pPr marL="640080" lvl="1" indent="-246888" eaLnBrk="1" fontAlgn="auto" hangingPunct="1">
              <a:spcAft>
                <a:spcPts val="0"/>
              </a:spcAft>
              <a:buFont typeface="Wingdings 2"/>
              <a:buChar char=""/>
              <a:defRPr/>
            </a:pPr>
            <a:r>
              <a:rPr lang="en-US" dirty="0">
                <a:latin typeface="Arial" panose="020B0604020202020204" pitchFamily="34" charset="0"/>
                <a:cs typeface="Arial" panose="020B0604020202020204" pitchFamily="34" charset="0"/>
              </a:rPr>
              <a:t>Tax Exempt Interest</a:t>
            </a:r>
          </a:p>
          <a:p>
            <a:pPr marL="640080" lvl="1" indent="-246888" eaLnBrk="1" fontAlgn="auto" hangingPunct="1">
              <a:spcAft>
                <a:spcPts val="0"/>
              </a:spcAft>
              <a:buFont typeface="Wingdings 2"/>
              <a:buChar char=""/>
              <a:defRPr/>
            </a:pPr>
            <a:r>
              <a:rPr lang="en-US" dirty="0">
                <a:latin typeface="Arial" panose="020B0604020202020204" pitchFamily="34" charset="0"/>
                <a:cs typeface="Arial" panose="020B0604020202020204" pitchFamily="34" charset="0"/>
              </a:rPr>
              <a:t>Other Untaxed Income</a:t>
            </a:r>
          </a:p>
          <a:p>
            <a:pPr marL="640080" lvl="1" indent="-246888" eaLnBrk="1" fontAlgn="auto" hangingPunct="1">
              <a:spcAft>
                <a:spcPts val="0"/>
              </a:spcAft>
              <a:buFont typeface="Wingdings 2"/>
              <a:buChar char=""/>
              <a:defRPr/>
            </a:pPr>
            <a:endParaRPr lang="en-US" sz="1600" dirty="0"/>
          </a:p>
        </p:txBody>
      </p:sp>
      <p:pic>
        <p:nvPicPr>
          <p:cNvPr id="52228" name="Picture 7" descr="CO_LOGO"/>
          <p:cNvPicPr>
            <a:picLocks noChangeAspect="1" noChangeArrowheads="1"/>
          </p:cNvPicPr>
          <p:nvPr/>
        </p:nvPicPr>
        <p:blipFill>
          <a:blip r:embed="rId3"/>
          <a:srcRect/>
          <a:stretch>
            <a:fillRect/>
          </a:stretch>
        </p:blipFill>
        <p:spPr bwMode="auto">
          <a:xfrm>
            <a:off x="469900" y="5867400"/>
            <a:ext cx="2730500" cy="635000"/>
          </a:xfrm>
          <a:prstGeom prst="rect">
            <a:avLst/>
          </a:prstGeom>
          <a:noFill/>
          <a:ln w="9525">
            <a:noFill/>
            <a:miter lim="800000"/>
            <a:headEnd/>
            <a:tailEnd/>
          </a:ln>
        </p:spPr>
      </p:pic>
      <p:pic>
        <p:nvPicPr>
          <p:cNvPr id="6148" name="Picture 4" descr="Finance Clipart Gross Income - Home Price Icon, HD Png Download - kindpng">
            <a:extLst>
              <a:ext uri="{FF2B5EF4-FFF2-40B4-BE49-F238E27FC236}">
                <a16:creationId xmlns:a16="http://schemas.microsoft.com/office/drawing/2014/main" id="{91010ED1-EDC4-D261-6E6D-51FD199AA7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038600"/>
            <a:ext cx="2209800"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685800" y="228600"/>
            <a:ext cx="7772400" cy="1295400"/>
          </a:xfrm>
        </p:spPr>
        <p:txBody>
          <a:bodyPr/>
          <a:lstStyle/>
          <a:p>
            <a:pPr algn="ctr" eaLnBrk="1" hangingPunct="1"/>
            <a:r>
              <a:rPr lang="en-US" dirty="0">
                <a:solidFill>
                  <a:schemeClr val="tx1"/>
                </a:solidFill>
              </a:rPr>
              <a:t>EFC Calculation </a:t>
            </a:r>
            <a:r>
              <a:rPr lang="en-US" dirty="0"/>
              <a:t>– Assets</a:t>
            </a:r>
          </a:p>
        </p:txBody>
      </p:sp>
      <p:sp>
        <p:nvSpPr>
          <p:cNvPr id="54274" name="Content Placeholder 2"/>
          <p:cNvSpPr>
            <a:spLocks noGrp="1"/>
          </p:cNvSpPr>
          <p:nvPr>
            <p:ph idx="1"/>
          </p:nvPr>
        </p:nvSpPr>
        <p:spPr>
          <a:xfrm>
            <a:off x="688179" y="1226916"/>
            <a:ext cx="7770021" cy="4579519"/>
          </a:xfrm>
        </p:spPr>
        <p:txBody>
          <a:bodyPr>
            <a:normAutofit fontScale="85000" lnSpcReduction="20000"/>
          </a:bodyPr>
          <a:lstStyle/>
          <a:p>
            <a:pPr eaLnBrk="1" hangingPunct="1"/>
            <a:r>
              <a:rPr lang="en-US" sz="2800" dirty="0">
                <a:latin typeface="Arial" panose="020B0604020202020204" pitchFamily="34" charset="0"/>
                <a:cs typeface="Arial" panose="020B0604020202020204" pitchFamily="34" charset="0"/>
              </a:rPr>
              <a:t>Parents</a:t>
            </a:r>
          </a:p>
          <a:p>
            <a:pPr lvl="1" eaLnBrk="1" hangingPunct="1"/>
            <a:r>
              <a:rPr lang="en-US" sz="2800" dirty="0">
                <a:latin typeface="Arial" panose="020B0604020202020204" pitchFamily="34" charset="0"/>
                <a:cs typeface="Arial" panose="020B0604020202020204" pitchFamily="34" charset="0"/>
              </a:rPr>
              <a:t>When the student is considered “dependent” for FAFSA purposes</a:t>
            </a:r>
          </a:p>
          <a:p>
            <a:pPr lvl="2"/>
            <a:r>
              <a:rPr lang="en-US" sz="2600" dirty="0">
                <a:latin typeface="Arial" panose="020B0604020202020204" pitchFamily="34" charset="0"/>
                <a:cs typeface="Arial" panose="020B0604020202020204" pitchFamily="34" charset="0"/>
              </a:rPr>
              <a:t>If parents are divorced or separated, and not living together, use assets from the parent that the student lived with more over the past 12 months</a:t>
            </a:r>
          </a:p>
          <a:p>
            <a:pPr marL="548640" lvl="2" indent="0">
              <a:buNone/>
            </a:pPr>
            <a:endParaRPr lang="en-US" sz="2600" dirty="0">
              <a:latin typeface="Arial" panose="020B0604020202020204" pitchFamily="34" charset="0"/>
              <a:cs typeface="Arial" panose="020B0604020202020204" pitchFamily="34" charset="0"/>
            </a:endParaRPr>
          </a:p>
          <a:p>
            <a:pPr eaLnBrk="1" hangingPunct="1"/>
            <a:r>
              <a:rPr lang="en-US" sz="2800" dirty="0">
                <a:latin typeface="Arial" panose="020B0604020202020204" pitchFamily="34" charset="0"/>
                <a:cs typeface="Arial" panose="020B0604020202020204" pitchFamily="34" charset="0"/>
              </a:rPr>
              <a:t>Student</a:t>
            </a:r>
          </a:p>
          <a:p>
            <a:pPr lvl="1" eaLnBrk="1" hangingPunct="1"/>
            <a:r>
              <a:rPr lang="en-US" sz="2800" dirty="0">
                <a:latin typeface="Arial" panose="020B0604020202020204" pitchFamily="34" charset="0"/>
                <a:cs typeface="Arial" panose="020B0604020202020204" pitchFamily="34" charset="0"/>
              </a:rPr>
              <a:t>20% of student assets may be added into the EFC</a:t>
            </a:r>
          </a:p>
          <a:p>
            <a:pPr lvl="2"/>
            <a:r>
              <a:rPr lang="en-US" sz="2600" dirty="0">
                <a:latin typeface="Arial" panose="020B0604020202020204" pitchFamily="34" charset="0"/>
                <a:cs typeface="Arial" panose="020B0604020202020204" pitchFamily="34" charset="0"/>
              </a:rPr>
              <a:t>Assets are often best kept out of the name of the student</a:t>
            </a:r>
          </a:p>
          <a:p>
            <a:pPr marL="274320" lvl="1" indent="0" eaLnBrk="1" hangingPunct="1">
              <a:buNone/>
            </a:pPr>
            <a:endParaRPr lang="en-US" sz="2800" dirty="0">
              <a:latin typeface="Arial" panose="020B0604020202020204" pitchFamily="34" charset="0"/>
              <a:cs typeface="Arial" panose="020B0604020202020204" pitchFamily="34" charset="0"/>
            </a:endParaRPr>
          </a:p>
          <a:p>
            <a:pPr marL="393700" lvl="1" indent="0" eaLnBrk="1" hangingPunct="1">
              <a:buNone/>
            </a:pPr>
            <a:r>
              <a:rPr lang="en-US" sz="2800" u="sng" dirty="0">
                <a:solidFill>
                  <a:srgbClr val="FF0000"/>
                </a:solidFill>
                <a:latin typeface="Arial" panose="020B0604020202020204" pitchFamily="34" charset="0"/>
                <a:cs typeface="Arial" panose="020B0604020202020204" pitchFamily="34" charset="0"/>
              </a:rPr>
              <a:t>Assets are calculated as of the day the FAFSA is filed</a:t>
            </a:r>
          </a:p>
        </p:txBody>
      </p:sp>
      <p:pic>
        <p:nvPicPr>
          <p:cNvPr id="5" name="Picture 7" descr="CO_LOGO">
            <a:extLst>
              <a:ext uri="{FF2B5EF4-FFF2-40B4-BE49-F238E27FC236}">
                <a16:creationId xmlns:a16="http://schemas.microsoft.com/office/drawing/2014/main" id="{2E420D42-CF57-0747-9888-A581ADE2E2BE}"/>
              </a:ext>
            </a:extLst>
          </p:cNvPr>
          <p:cNvPicPr>
            <a:picLocks noChangeAspect="1" noChangeArrowheads="1"/>
          </p:cNvPicPr>
          <p:nvPr/>
        </p:nvPicPr>
        <p:blipFill>
          <a:blip r:embed="rId3"/>
          <a:srcRect/>
          <a:stretch>
            <a:fillRect/>
          </a:stretch>
        </p:blipFill>
        <p:spPr bwMode="auto">
          <a:xfrm>
            <a:off x="469900" y="5867400"/>
            <a:ext cx="2730500" cy="635000"/>
          </a:xfrm>
          <a:prstGeom prst="rect">
            <a:avLst/>
          </a:prstGeom>
          <a:noFill/>
          <a:ln w="9525">
            <a:noFill/>
            <a:miter lim="800000"/>
            <a:headEnd/>
            <a:tailEnd/>
          </a:ln>
        </p:spPr>
      </p:pic>
      <p:pic>
        <p:nvPicPr>
          <p:cNvPr id="7172" name="Picture 4" descr="Division of Marital Property | Mason Family Law">
            <a:extLst>
              <a:ext uri="{FF2B5EF4-FFF2-40B4-BE49-F238E27FC236}">
                <a16:creationId xmlns:a16="http://schemas.microsoft.com/office/drawing/2014/main" id="{39C84475-8B11-3A0B-DCE1-DD2FF98E5B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2629084"/>
            <a:ext cx="1066800" cy="9332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rmAutofit/>
          </a:bodyPr>
          <a:lstStyle/>
          <a:p>
            <a:pPr algn="ctr" eaLnBrk="1" fontAlgn="auto" hangingPunct="1">
              <a:spcAft>
                <a:spcPts val="0"/>
              </a:spcAft>
              <a:defRPr/>
            </a:pPr>
            <a:r>
              <a:rPr lang="en-US" b="1" dirty="0">
                <a:solidFill>
                  <a:schemeClr val="tx2">
                    <a:lumMod val="75000"/>
                  </a:schemeClr>
                </a:solidFill>
              </a:rPr>
              <a:t>Goals for Today</a:t>
            </a:r>
            <a:endParaRPr lang="en-US" dirty="0"/>
          </a:p>
        </p:txBody>
      </p:sp>
      <p:sp>
        <p:nvSpPr>
          <p:cNvPr id="31746" name="Content Placeholder 2"/>
          <p:cNvSpPr>
            <a:spLocks noGrp="1"/>
          </p:cNvSpPr>
          <p:nvPr>
            <p:ph idx="1"/>
          </p:nvPr>
        </p:nvSpPr>
        <p:spPr>
          <a:xfrm>
            <a:off x="457200" y="1219200"/>
            <a:ext cx="8229600" cy="4800600"/>
          </a:xfrm>
        </p:spPr>
        <p:txBody>
          <a:bodyPr>
            <a:normAutofit fontScale="55000" lnSpcReduction="20000"/>
          </a:bodyPr>
          <a:lstStyle/>
          <a:p>
            <a:pPr eaLnBrk="1" hangingPunct="1"/>
            <a:r>
              <a:rPr lang="en-US" sz="4600" dirty="0">
                <a:latin typeface="Arial" panose="020B0604020202020204" pitchFamily="34" charset="0"/>
                <a:cs typeface="Arial" panose="020B0604020202020204" pitchFamily="34" charset="0"/>
              </a:rPr>
              <a:t>Take the mystery out of the financial aid process and provide a basic understanding of how financial aid works</a:t>
            </a:r>
          </a:p>
          <a:p>
            <a:pPr marL="0" indent="0" eaLnBrk="1" hangingPunct="1">
              <a:buNone/>
            </a:pPr>
            <a:endParaRPr lang="en-US" sz="1800" dirty="0">
              <a:latin typeface="Arial" panose="020B0604020202020204" pitchFamily="34" charset="0"/>
              <a:cs typeface="Arial" panose="020B0604020202020204" pitchFamily="34" charset="0"/>
            </a:endParaRPr>
          </a:p>
          <a:p>
            <a:r>
              <a:rPr lang="en-US" sz="4600" dirty="0">
                <a:latin typeface="Arial" panose="020B0604020202020204" pitchFamily="34" charset="0"/>
                <a:cs typeface="Arial" panose="020B0604020202020204" pitchFamily="34" charset="0"/>
              </a:rPr>
              <a:t>Provide an understanding of how to maximize your financial aid potential</a:t>
            </a:r>
          </a:p>
          <a:p>
            <a:pPr marL="0" indent="0" eaLnBrk="1" hangingPunct="1">
              <a:buNone/>
            </a:pPr>
            <a:endParaRPr lang="en-US" sz="4600" dirty="0">
              <a:latin typeface="Arial" panose="020B0604020202020204" pitchFamily="34" charset="0"/>
              <a:cs typeface="Arial" panose="020B0604020202020204" pitchFamily="34" charset="0"/>
            </a:endParaRPr>
          </a:p>
          <a:p>
            <a:pPr eaLnBrk="1" hangingPunct="1"/>
            <a:r>
              <a:rPr lang="en-US" sz="4600" dirty="0">
                <a:latin typeface="Arial" panose="020B0604020202020204" pitchFamily="34" charset="0"/>
                <a:cs typeface="Arial" panose="020B0604020202020204" pitchFamily="34" charset="0"/>
              </a:rPr>
              <a:t>Help your family to be better informed consumers regarding education choices</a:t>
            </a:r>
          </a:p>
          <a:p>
            <a:pPr marL="0" indent="0" eaLnBrk="1" hangingPunct="1">
              <a:buNone/>
            </a:pPr>
            <a:endParaRPr lang="en-US" sz="1900" dirty="0">
              <a:latin typeface="Arial" panose="020B0604020202020204" pitchFamily="34" charset="0"/>
              <a:cs typeface="Arial" panose="020B0604020202020204" pitchFamily="34" charset="0"/>
            </a:endParaRPr>
          </a:p>
          <a:p>
            <a:pPr eaLnBrk="1" hangingPunct="1"/>
            <a:r>
              <a:rPr lang="en-US" sz="4600" dirty="0">
                <a:latin typeface="Arial" panose="020B0604020202020204" pitchFamily="34" charset="0"/>
                <a:cs typeface="Arial" panose="020B0604020202020204" pitchFamily="34" charset="0"/>
              </a:rPr>
              <a:t>Identify resources for help and assistance</a:t>
            </a:r>
          </a:p>
          <a:p>
            <a:pPr marL="0" indent="0" eaLnBrk="1" hangingPunct="1">
              <a:buNone/>
            </a:pPr>
            <a:endParaRPr lang="en-US" sz="1900" dirty="0">
              <a:latin typeface="Arial" panose="020B0604020202020204" pitchFamily="34" charset="0"/>
              <a:cs typeface="Arial" panose="020B0604020202020204" pitchFamily="34" charset="0"/>
            </a:endParaRPr>
          </a:p>
          <a:p>
            <a:r>
              <a:rPr lang="en-US" sz="4600" dirty="0">
                <a:latin typeface="Arial" panose="020B0604020202020204" pitchFamily="34" charset="0"/>
                <a:cs typeface="Arial" panose="020B0604020202020204" pitchFamily="34" charset="0"/>
              </a:rPr>
              <a:t>Help you realize that there is a viable plan for each student</a:t>
            </a:r>
          </a:p>
          <a:p>
            <a:pPr marL="0" indent="0" eaLnBrk="1" hangingPunct="1">
              <a:buNone/>
            </a:pPr>
            <a:endParaRPr lang="en-US" sz="3200" dirty="0"/>
          </a:p>
          <a:p>
            <a:pPr marL="0" indent="0" eaLnBrk="1" hangingPunct="1">
              <a:buNone/>
            </a:pPr>
            <a:endParaRPr lang="en-US" sz="1000" i="1" dirty="0"/>
          </a:p>
        </p:txBody>
      </p:sp>
      <p:pic>
        <p:nvPicPr>
          <p:cNvPr id="5" name="Picture 7" descr="CO_LOGO">
            <a:extLst>
              <a:ext uri="{FF2B5EF4-FFF2-40B4-BE49-F238E27FC236}">
                <a16:creationId xmlns:a16="http://schemas.microsoft.com/office/drawing/2014/main" id="{72A6000E-4048-472A-AA5E-0FAF1DD50CDF}"/>
              </a:ext>
            </a:extLst>
          </p:cNvPr>
          <p:cNvPicPr>
            <a:picLocks noChangeAspect="1" noChangeArrowheads="1"/>
          </p:cNvPicPr>
          <p:nvPr/>
        </p:nvPicPr>
        <p:blipFill>
          <a:blip r:embed="rId3"/>
          <a:srcRect/>
          <a:stretch>
            <a:fillRect/>
          </a:stretch>
        </p:blipFill>
        <p:spPr bwMode="auto">
          <a:xfrm>
            <a:off x="304800" y="6019800"/>
            <a:ext cx="2730500" cy="6350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930" y="228600"/>
            <a:ext cx="8001000" cy="698988"/>
          </a:xfrm>
        </p:spPr>
        <p:txBody>
          <a:bodyPr>
            <a:normAutofit/>
          </a:bodyPr>
          <a:lstStyle/>
          <a:p>
            <a:pPr algn="ctr" eaLnBrk="1" fontAlgn="auto" hangingPunct="1">
              <a:spcAft>
                <a:spcPts val="0"/>
              </a:spcAft>
              <a:defRPr/>
            </a:pPr>
            <a:r>
              <a:rPr lang="en-US" sz="4400" dirty="0"/>
              <a:t>What Assets to declare for FAFSA</a:t>
            </a:r>
          </a:p>
        </p:txBody>
      </p:sp>
      <p:sp>
        <p:nvSpPr>
          <p:cNvPr id="56322" name="Content Placeholder 2"/>
          <p:cNvSpPr>
            <a:spLocks noGrp="1"/>
          </p:cNvSpPr>
          <p:nvPr>
            <p:ph idx="1"/>
          </p:nvPr>
        </p:nvSpPr>
        <p:spPr>
          <a:xfrm>
            <a:off x="594946" y="1053612"/>
            <a:ext cx="6400800" cy="4876800"/>
          </a:xfrm>
        </p:spPr>
        <p:txBody>
          <a:bodyPr>
            <a:normAutofit fontScale="85000" lnSpcReduction="10000"/>
          </a:bodyPr>
          <a:lstStyle/>
          <a:p>
            <a:pPr marL="0" indent="0" eaLnBrk="1" hangingPunct="1">
              <a:buNone/>
            </a:pPr>
            <a:r>
              <a:rPr lang="en-US" b="1" dirty="0">
                <a:latin typeface="Arial" panose="020B0604020202020204" pitchFamily="34" charset="0"/>
                <a:cs typeface="Arial" panose="020B0604020202020204" pitchFamily="34" charset="0"/>
              </a:rPr>
              <a:t>FAFSA Assets Do Not Include</a:t>
            </a:r>
            <a:r>
              <a:rPr lang="en-US"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eaLnBrk="1" hangingPunct="1"/>
            <a:r>
              <a:rPr lang="en-US" sz="2000" dirty="0">
                <a:latin typeface="Arial" panose="020B0604020202020204" pitchFamily="34" charset="0"/>
                <a:cs typeface="Arial" panose="020B0604020202020204" pitchFamily="34" charset="0"/>
              </a:rPr>
              <a:t>Home equity (in primary home)</a:t>
            </a:r>
          </a:p>
          <a:p>
            <a:pPr eaLnBrk="1" hangingPunct="1"/>
            <a:r>
              <a:rPr lang="en-US" sz="2000" dirty="0">
                <a:latin typeface="Arial" panose="020B0604020202020204" pitchFamily="34" charset="0"/>
                <a:cs typeface="Arial" panose="020B0604020202020204" pitchFamily="34" charset="0"/>
              </a:rPr>
              <a:t>Retirement accounts (IRA, 401k, 403b, Roth, etc.)</a:t>
            </a:r>
          </a:p>
          <a:p>
            <a:pPr eaLnBrk="1" hangingPunct="1"/>
            <a:r>
              <a:rPr lang="en-US" sz="2000" dirty="0">
                <a:latin typeface="Arial" panose="020B0604020202020204" pitchFamily="34" charset="0"/>
                <a:cs typeface="Arial" panose="020B0604020202020204" pitchFamily="34" charset="0"/>
              </a:rPr>
              <a:t>Life insurance &amp; annuities</a:t>
            </a:r>
          </a:p>
          <a:p>
            <a:pPr eaLnBrk="1" hangingPunct="1"/>
            <a:r>
              <a:rPr lang="en-US" sz="2000" dirty="0">
                <a:latin typeface="Arial" panose="020B0604020202020204" pitchFamily="34" charset="0"/>
                <a:cs typeface="Arial" panose="020B0604020202020204" pitchFamily="34" charset="0"/>
              </a:rPr>
              <a:t>Assets entitled to a business or ranch/farm, if your family owns and controls more than 50% and have 100 or fewer </a:t>
            </a:r>
            <a:r>
              <a:rPr lang="en-US" dirty="0">
                <a:latin typeface="Arial" panose="020B0604020202020204" pitchFamily="34" charset="0"/>
                <a:cs typeface="Arial" panose="020B0604020202020204" pitchFamily="34" charset="0"/>
              </a:rPr>
              <a:t>full-time or FTE employees</a:t>
            </a:r>
          </a:p>
          <a:p>
            <a:r>
              <a:rPr lang="en-US" sz="2100" dirty="0">
                <a:latin typeface="Arial" panose="020B0604020202020204" pitchFamily="34" charset="0"/>
                <a:cs typeface="Arial" panose="020B0604020202020204" pitchFamily="34" charset="0"/>
              </a:rPr>
              <a:t>Personal vehicles, boats, firearms, household goods,  jewelry, tools etc.</a:t>
            </a:r>
          </a:p>
          <a:p>
            <a:endParaRPr lang="en-US" sz="2100" dirty="0">
              <a:latin typeface="Arial" panose="020B0604020202020204" pitchFamily="34" charset="0"/>
              <a:cs typeface="Arial" panose="020B0604020202020204" pitchFamily="34" charset="0"/>
            </a:endParaRPr>
          </a:p>
          <a:p>
            <a:pPr marL="0" indent="0" eaLnBrk="1" hangingPunct="1">
              <a:buNone/>
            </a:pPr>
            <a:r>
              <a:rPr lang="en-US" sz="2000" b="1" dirty="0">
                <a:latin typeface="Arial" panose="020B0604020202020204" pitchFamily="34" charset="0"/>
                <a:cs typeface="Arial" panose="020B0604020202020204" pitchFamily="34" charset="0"/>
              </a:rPr>
              <a:t>Examples of FAFSA assets to declare:</a:t>
            </a:r>
          </a:p>
          <a:p>
            <a:r>
              <a:rPr lang="en-US" sz="1800" dirty="0">
                <a:latin typeface="Arial" panose="020B0604020202020204" pitchFamily="34" charset="0"/>
                <a:cs typeface="Arial" panose="020B0604020202020204" pitchFamily="34" charset="0"/>
              </a:rPr>
              <a:t>Cash, Savings, Checking</a:t>
            </a:r>
          </a:p>
          <a:p>
            <a:r>
              <a:rPr lang="en-US" sz="1800" dirty="0">
                <a:latin typeface="Arial" panose="020B0604020202020204" pitchFamily="34" charset="0"/>
                <a:cs typeface="Arial" panose="020B0604020202020204" pitchFamily="34" charset="0"/>
              </a:rPr>
              <a:t>Investment Real Estate</a:t>
            </a:r>
          </a:p>
          <a:p>
            <a:r>
              <a:rPr lang="en-US" sz="1800" dirty="0">
                <a:latin typeface="Arial" panose="020B0604020202020204" pitchFamily="34" charset="0"/>
                <a:cs typeface="Arial" panose="020B0604020202020204" pitchFamily="34" charset="0"/>
              </a:rPr>
              <a:t>Stocks/Bonds/Trusts/Other Investments (not in retirement accounts)</a:t>
            </a:r>
          </a:p>
          <a:p>
            <a:r>
              <a:rPr lang="en-US" sz="1800" dirty="0">
                <a:latin typeface="Arial" panose="020B0604020202020204" pitchFamily="34" charset="0"/>
                <a:cs typeface="Arial" panose="020B0604020202020204" pitchFamily="34" charset="0"/>
              </a:rPr>
              <a:t>College savings plans (reported as assets of the parents)</a:t>
            </a:r>
          </a:p>
          <a:p>
            <a:pPr marL="0" indent="0" eaLnBrk="1" hangingPunct="1">
              <a:buNone/>
            </a:pPr>
            <a:endParaRPr lang="en-US" sz="1800" dirty="0"/>
          </a:p>
        </p:txBody>
      </p:sp>
      <p:pic>
        <p:nvPicPr>
          <p:cNvPr id="5" name="Picture 4"/>
          <p:cNvPicPr>
            <a:picLocks noChangeAspect="1" noChangeArrowheads="1"/>
          </p:cNvPicPr>
          <p:nvPr/>
        </p:nvPicPr>
        <p:blipFill>
          <a:blip r:embed="rId3"/>
          <a:srcRect/>
          <a:stretch>
            <a:fillRect/>
          </a:stretch>
        </p:blipFill>
        <p:spPr>
          <a:xfrm>
            <a:off x="7141530" y="1279281"/>
            <a:ext cx="1676400" cy="251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7" descr="CO_LOGO">
            <a:extLst>
              <a:ext uri="{FF2B5EF4-FFF2-40B4-BE49-F238E27FC236}">
                <a16:creationId xmlns:a16="http://schemas.microsoft.com/office/drawing/2014/main" id="{E92AD811-340B-2D45-8935-7FBA861A919B}"/>
              </a:ext>
            </a:extLst>
          </p:cNvPr>
          <p:cNvPicPr>
            <a:picLocks noChangeAspect="1" noChangeArrowheads="1"/>
          </p:cNvPicPr>
          <p:nvPr/>
        </p:nvPicPr>
        <p:blipFill>
          <a:blip r:embed="rId4"/>
          <a:srcRect/>
          <a:stretch>
            <a:fillRect/>
          </a:stretch>
        </p:blipFill>
        <p:spPr bwMode="auto">
          <a:xfrm>
            <a:off x="469900" y="5867400"/>
            <a:ext cx="2730500" cy="6350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457200" y="152400"/>
            <a:ext cx="8229600" cy="1143000"/>
          </a:xfrm>
        </p:spPr>
        <p:txBody>
          <a:bodyPr>
            <a:normAutofit fontScale="90000"/>
          </a:bodyPr>
          <a:lstStyle/>
          <a:p>
            <a:pPr algn="ctr" eaLnBrk="1" hangingPunct="1"/>
            <a:r>
              <a:rPr lang="en-US" dirty="0">
                <a:solidFill>
                  <a:schemeClr val="tx1"/>
                </a:solidFill>
              </a:rPr>
              <a:t>EFC Calculation</a:t>
            </a:r>
            <a:r>
              <a:rPr lang="en-US" dirty="0"/>
              <a:t> – Number in Household</a:t>
            </a:r>
          </a:p>
        </p:txBody>
      </p:sp>
      <p:pic>
        <p:nvPicPr>
          <p:cNvPr id="3" name="Content Placeholder 2">
            <a:extLst>
              <a:ext uri="{FF2B5EF4-FFF2-40B4-BE49-F238E27FC236}">
                <a16:creationId xmlns:a16="http://schemas.microsoft.com/office/drawing/2014/main" id="{1D0F6A95-4B55-3FD3-2488-9AC79C1F8F94}"/>
              </a:ext>
            </a:extLst>
          </p:cNvPr>
          <p:cNvPicPr>
            <a:picLocks noGrp="1" noChangeAspect="1"/>
          </p:cNvPicPr>
          <p:nvPr>
            <p:ph idx="1"/>
          </p:nvPr>
        </p:nvPicPr>
        <p:blipFill>
          <a:blip r:embed="rId3"/>
          <a:stretch>
            <a:fillRect/>
          </a:stretch>
        </p:blipFill>
        <p:spPr>
          <a:xfrm>
            <a:off x="457200" y="1374614"/>
            <a:ext cx="8229600" cy="4383410"/>
          </a:xfrm>
        </p:spPr>
      </p:pic>
      <p:pic>
        <p:nvPicPr>
          <p:cNvPr id="5" name="Picture 7" descr="CO_LOGO">
            <a:extLst>
              <a:ext uri="{FF2B5EF4-FFF2-40B4-BE49-F238E27FC236}">
                <a16:creationId xmlns:a16="http://schemas.microsoft.com/office/drawing/2014/main" id="{6B1048E2-2D52-6248-ABFC-BBB9E32C6DCD}"/>
              </a:ext>
            </a:extLst>
          </p:cNvPr>
          <p:cNvPicPr>
            <a:picLocks noChangeAspect="1" noChangeArrowheads="1"/>
          </p:cNvPicPr>
          <p:nvPr/>
        </p:nvPicPr>
        <p:blipFill>
          <a:blip r:embed="rId4"/>
          <a:srcRect/>
          <a:stretch>
            <a:fillRect/>
          </a:stretch>
        </p:blipFill>
        <p:spPr bwMode="auto">
          <a:xfrm>
            <a:off x="469900" y="5867400"/>
            <a:ext cx="2730500" cy="6350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685800" y="228600"/>
            <a:ext cx="7772400" cy="1265239"/>
          </a:xfrm>
        </p:spPr>
        <p:txBody>
          <a:bodyPr>
            <a:normAutofit/>
          </a:bodyPr>
          <a:lstStyle/>
          <a:p>
            <a:pPr algn="ctr" eaLnBrk="1" hangingPunct="1"/>
            <a:r>
              <a:rPr lang="en-US" sz="2800" dirty="0"/>
              <a:t>EFC Calculation – Number In the Household in College</a:t>
            </a:r>
            <a:br>
              <a:rPr lang="en-US" sz="2400" dirty="0"/>
            </a:br>
            <a:r>
              <a:rPr lang="en-US" sz="2000" b="1" dirty="0"/>
              <a:t>(During the 2023-2024 School Year)</a:t>
            </a:r>
          </a:p>
        </p:txBody>
      </p:sp>
      <p:sp>
        <p:nvSpPr>
          <p:cNvPr id="68610" name="Content Placeholder 2"/>
          <p:cNvSpPr>
            <a:spLocks noGrp="1"/>
          </p:cNvSpPr>
          <p:nvPr>
            <p:ph idx="1"/>
          </p:nvPr>
        </p:nvSpPr>
        <p:spPr>
          <a:xfrm>
            <a:off x="457200" y="1676401"/>
            <a:ext cx="8229600" cy="1752600"/>
          </a:xfrm>
        </p:spPr>
        <p:txBody>
          <a:bodyPr>
            <a:normAutofit/>
          </a:bodyPr>
          <a:lstStyle/>
          <a:p>
            <a:pPr eaLnBrk="1" hangingPunct="1"/>
            <a:r>
              <a:rPr lang="en-US" dirty="0">
                <a:latin typeface="Arial" panose="020B0604020202020204" pitchFamily="34" charset="0"/>
                <a:cs typeface="Arial" panose="020B0604020202020204" pitchFamily="34" charset="0"/>
              </a:rPr>
              <a:t>You (the student)</a:t>
            </a:r>
          </a:p>
          <a:p>
            <a:pPr eaLnBrk="1" hangingPunct="1"/>
            <a:r>
              <a:rPr lang="en-US" dirty="0">
                <a:latin typeface="Arial" panose="020B0604020202020204" pitchFamily="34" charset="0"/>
                <a:cs typeface="Arial" panose="020B0604020202020204" pitchFamily="34" charset="0"/>
              </a:rPr>
              <a:t>Siblings living in/supported by the same household (if they meet FAFSA definition of dependent)</a:t>
            </a:r>
          </a:p>
        </p:txBody>
      </p:sp>
      <p:sp>
        <p:nvSpPr>
          <p:cNvPr id="68612" name="Content Placeholder 2"/>
          <p:cNvSpPr txBox="1">
            <a:spLocks/>
          </p:cNvSpPr>
          <p:nvPr/>
        </p:nvSpPr>
        <p:spPr bwMode="auto">
          <a:xfrm>
            <a:off x="533400" y="3352800"/>
            <a:ext cx="3352800" cy="2332038"/>
          </a:xfrm>
          <a:prstGeom prst="rect">
            <a:avLst/>
          </a:prstGeom>
          <a:noFill/>
          <a:ln w="9525">
            <a:noFill/>
            <a:miter lim="800000"/>
            <a:headEnd/>
            <a:tailEnd/>
          </a:ln>
        </p:spPr>
        <p:txBody>
          <a:bodyPr/>
          <a:lstStyle/>
          <a:p>
            <a:pPr marL="273050" indent="-273050">
              <a:spcBef>
                <a:spcPct val="20000"/>
              </a:spcBef>
              <a:buSzPct val="95000"/>
              <a:buFont typeface="Wingdings 2" pitchFamily="18" charset="2"/>
              <a:buChar char=""/>
            </a:pPr>
            <a:r>
              <a:rPr lang="en-US" sz="2000" dirty="0">
                <a:solidFill>
                  <a:srgbClr val="000000"/>
                </a:solidFill>
                <a:latin typeface="Arial" panose="020B0604020202020204" pitchFamily="34" charset="0"/>
                <a:cs typeface="Arial" panose="020B0604020202020204" pitchFamily="34" charset="0"/>
              </a:rPr>
              <a:t>If parent is also a college student, s/he is </a:t>
            </a:r>
            <a:r>
              <a:rPr lang="en-US" sz="2000" u="sng" dirty="0">
                <a:solidFill>
                  <a:srgbClr val="000000"/>
                </a:solidFill>
                <a:latin typeface="Arial" panose="020B0604020202020204" pitchFamily="34" charset="0"/>
                <a:cs typeface="Arial" panose="020B0604020202020204" pitchFamily="34" charset="0"/>
              </a:rPr>
              <a:t>NOT</a:t>
            </a:r>
            <a:r>
              <a:rPr lang="en-US" sz="2000" dirty="0">
                <a:solidFill>
                  <a:srgbClr val="000000"/>
                </a:solidFill>
                <a:latin typeface="Arial" panose="020B0604020202020204" pitchFamily="34" charset="0"/>
                <a:cs typeface="Arial" panose="020B0604020202020204" pitchFamily="34" charset="0"/>
              </a:rPr>
              <a:t> included on </a:t>
            </a:r>
            <a:r>
              <a:rPr lang="en-US" sz="2000" u="sng" dirty="0">
                <a:solidFill>
                  <a:srgbClr val="000000"/>
                </a:solidFill>
                <a:latin typeface="Arial" panose="020B0604020202020204" pitchFamily="34" charset="0"/>
                <a:cs typeface="Arial" panose="020B0604020202020204" pitchFamily="34" charset="0"/>
              </a:rPr>
              <a:t>student’s</a:t>
            </a:r>
            <a:r>
              <a:rPr lang="en-US" sz="2000" dirty="0">
                <a:solidFill>
                  <a:srgbClr val="000000"/>
                </a:solidFill>
                <a:latin typeface="Arial" panose="020B0604020202020204" pitchFamily="34" charset="0"/>
                <a:cs typeface="Arial" panose="020B0604020202020204" pitchFamily="34" charset="0"/>
              </a:rPr>
              <a:t> FAFSA (but is included on parent’s FAFSA)</a:t>
            </a:r>
          </a:p>
        </p:txBody>
      </p:sp>
      <p:pic>
        <p:nvPicPr>
          <p:cNvPr id="17412" name="Picture 4" descr="Image result for picture of college students">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3276600"/>
            <a:ext cx="3810000" cy="25336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CO_LOGO">
            <a:extLst>
              <a:ext uri="{FF2B5EF4-FFF2-40B4-BE49-F238E27FC236}">
                <a16:creationId xmlns:a16="http://schemas.microsoft.com/office/drawing/2014/main" id="{91C98902-EBA0-7243-BE96-66A62FEFB8FA}"/>
              </a:ext>
            </a:extLst>
          </p:cNvPr>
          <p:cNvPicPr>
            <a:picLocks noChangeAspect="1" noChangeArrowheads="1"/>
          </p:cNvPicPr>
          <p:nvPr/>
        </p:nvPicPr>
        <p:blipFill>
          <a:blip r:embed="rId5"/>
          <a:srcRect/>
          <a:stretch>
            <a:fillRect/>
          </a:stretch>
        </p:blipFill>
        <p:spPr bwMode="auto">
          <a:xfrm>
            <a:off x="469900" y="5867400"/>
            <a:ext cx="2730500" cy="6350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08002"/>
          </a:xfrm>
        </p:spPr>
        <p:txBody>
          <a:bodyPr>
            <a:normAutofit/>
          </a:bodyPr>
          <a:lstStyle/>
          <a:p>
            <a:pPr algn="ctr" eaLnBrk="1" fontAlgn="auto" hangingPunct="1">
              <a:spcAft>
                <a:spcPts val="0"/>
              </a:spcAft>
              <a:defRPr/>
            </a:pPr>
            <a:r>
              <a:rPr lang="en-US" sz="2800" dirty="0"/>
              <a:t>Didn’t GET enough financial aid? Consider these options</a:t>
            </a:r>
          </a:p>
        </p:txBody>
      </p:sp>
      <p:sp>
        <p:nvSpPr>
          <p:cNvPr id="3" name="Content Placeholder 2"/>
          <p:cNvSpPr>
            <a:spLocks noGrp="1"/>
          </p:cNvSpPr>
          <p:nvPr>
            <p:ph idx="1"/>
          </p:nvPr>
        </p:nvSpPr>
        <p:spPr>
          <a:xfrm>
            <a:off x="304800" y="736602"/>
            <a:ext cx="8534400" cy="5130799"/>
          </a:xfrm>
        </p:spPr>
        <p:txBody>
          <a:bodyPr>
            <a:normAutofit lnSpcReduction="10000"/>
          </a:bodyPr>
          <a:lstStyle/>
          <a:p>
            <a:pPr marL="740092" lvl="1" indent="-342900">
              <a:spcAft>
                <a:spcPts val="0"/>
              </a:spcAft>
              <a:buClr>
                <a:schemeClr val="accent1"/>
              </a:buClr>
              <a:defRPr/>
            </a:pPr>
            <a:r>
              <a:rPr lang="en-US" b="1" dirty="0">
                <a:latin typeface="Arial" panose="020B0604020202020204" pitchFamily="34" charset="0"/>
                <a:cs typeface="Arial" panose="020B0604020202020204" pitchFamily="34" charset="0"/>
              </a:rPr>
              <a:t>Negotiate:  </a:t>
            </a:r>
            <a:r>
              <a:rPr lang="en-US" dirty="0">
                <a:latin typeface="Arial" panose="020B0604020202020204" pitchFamily="34" charset="0"/>
                <a:cs typeface="Arial" panose="020B0604020202020204" pitchFamily="34" charset="0"/>
              </a:rPr>
              <a:t>Ask the college or university for more financial aid</a:t>
            </a:r>
            <a:endParaRPr lang="en-US" b="1" dirty="0">
              <a:latin typeface="Arial" panose="020B0604020202020204" pitchFamily="34" charset="0"/>
              <a:cs typeface="Arial" panose="020B0604020202020204" pitchFamily="34" charset="0"/>
            </a:endParaRPr>
          </a:p>
          <a:p>
            <a:pPr marL="740092" lvl="1" indent="-342900">
              <a:spcAft>
                <a:spcPts val="0"/>
              </a:spcAft>
              <a:buClr>
                <a:schemeClr val="accent1"/>
              </a:buClr>
              <a:defRPr/>
            </a:pPr>
            <a:endParaRPr lang="en-US" b="1" dirty="0">
              <a:latin typeface="Arial" panose="020B0604020202020204" pitchFamily="34" charset="0"/>
              <a:cs typeface="Arial" panose="020B0604020202020204" pitchFamily="34" charset="0"/>
            </a:endParaRPr>
          </a:p>
          <a:p>
            <a:pPr marL="740092" lvl="1" indent="-342900">
              <a:spcAft>
                <a:spcPts val="0"/>
              </a:spcAft>
              <a:buClr>
                <a:schemeClr val="accent1"/>
              </a:buClr>
              <a:defRPr/>
            </a:pPr>
            <a:r>
              <a:rPr lang="en-US" b="1" dirty="0">
                <a:latin typeface="Arial" panose="020B0604020202020204" pitchFamily="34" charset="0"/>
                <a:cs typeface="Arial" panose="020B0604020202020204" pitchFamily="34" charset="0"/>
              </a:rPr>
              <a:t>Scholarships:  </a:t>
            </a:r>
            <a:r>
              <a:rPr lang="en-US" dirty="0">
                <a:latin typeface="Arial" panose="020B0604020202020204" pitchFamily="34" charset="0"/>
                <a:cs typeface="Arial" panose="020B0604020202020204" pitchFamily="34" charset="0"/>
              </a:rPr>
              <a:t>More detail on future slide</a:t>
            </a:r>
          </a:p>
          <a:p>
            <a:pPr marL="740092" lvl="1" indent="-342900">
              <a:spcAft>
                <a:spcPts val="0"/>
              </a:spcAft>
              <a:buClr>
                <a:schemeClr val="accent1"/>
              </a:buClr>
              <a:defRPr/>
            </a:pPr>
            <a:endParaRPr lang="en-US" dirty="0">
              <a:latin typeface="Arial" panose="020B0604020202020204" pitchFamily="34" charset="0"/>
              <a:cs typeface="Arial" panose="020B0604020202020204" pitchFamily="34" charset="0"/>
            </a:endParaRPr>
          </a:p>
          <a:p>
            <a:pPr marL="740092" lvl="1" indent="-342900">
              <a:spcAft>
                <a:spcPts val="0"/>
              </a:spcAft>
              <a:buClr>
                <a:schemeClr val="accent1"/>
              </a:buClr>
              <a:defRPr/>
            </a:pPr>
            <a:r>
              <a:rPr lang="en-US" b="1" dirty="0">
                <a:latin typeface="Arial" panose="020B0604020202020204" pitchFamily="34" charset="0"/>
                <a:cs typeface="Arial" panose="020B0604020202020204" pitchFamily="34" charset="0"/>
              </a:rPr>
              <a:t>Special Circumstances Consideration</a:t>
            </a:r>
            <a:r>
              <a:rPr lang="en-US" dirty="0">
                <a:latin typeface="Arial" panose="020B0604020202020204" pitchFamily="34" charset="0"/>
                <a:cs typeface="Arial" panose="020B0604020202020204" pitchFamily="34" charset="0"/>
              </a:rPr>
              <a:t>:  More detail on future slide</a:t>
            </a:r>
          </a:p>
          <a:p>
            <a:pPr marL="740092" lvl="1" indent="-342900">
              <a:spcAft>
                <a:spcPts val="0"/>
              </a:spcAft>
              <a:buClr>
                <a:schemeClr val="accent1"/>
              </a:buClr>
              <a:defRPr/>
            </a:pPr>
            <a:endParaRPr lang="en-US" dirty="0">
              <a:latin typeface="Arial" panose="020B0604020202020204" pitchFamily="34" charset="0"/>
              <a:cs typeface="Arial" panose="020B0604020202020204" pitchFamily="34" charset="0"/>
            </a:endParaRPr>
          </a:p>
          <a:p>
            <a:pPr marL="740092" lvl="1" indent="-342900" eaLnBrk="1" fontAlgn="auto" hangingPunct="1">
              <a:spcAft>
                <a:spcPts val="0"/>
              </a:spcAft>
              <a:buClr>
                <a:schemeClr val="accent1"/>
              </a:buClr>
              <a:defRPr/>
            </a:pPr>
            <a:r>
              <a:rPr lang="en-US" b="1" dirty="0">
                <a:latin typeface="Arial" panose="020B0604020202020204" pitchFamily="34" charset="0"/>
                <a:cs typeface="Arial" panose="020B0604020202020204" pitchFamily="34" charset="0"/>
              </a:rPr>
              <a:t>Student job: </a:t>
            </a:r>
            <a:r>
              <a:rPr lang="en-US" dirty="0">
                <a:latin typeface="Arial" panose="020B0604020202020204" pitchFamily="34" charset="0"/>
                <a:cs typeface="Arial" panose="020B0604020202020204" pitchFamily="34" charset="0"/>
              </a:rPr>
              <a:t>Work study or on-campus or off-campus</a:t>
            </a:r>
          </a:p>
          <a:p>
            <a:pPr marL="740092" lvl="1" indent="-342900" eaLnBrk="1" fontAlgn="auto" hangingPunct="1">
              <a:spcAft>
                <a:spcPts val="0"/>
              </a:spcAft>
              <a:buClr>
                <a:schemeClr val="accent1"/>
              </a:buClr>
              <a:defRPr/>
            </a:pPr>
            <a:endParaRPr lang="en-US" dirty="0">
              <a:latin typeface="Arial" panose="020B0604020202020204" pitchFamily="34" charset="0"/>
              <a:cs typeface="Arial" panose="020B0604020202020204" pitchFamily="34" charset="0"/>
            </a:endParaRPr>
          </a:p>
          <a:p>
            <a:pPr marL="740092" lvl="1" indent="-342900" eaLnBrk="1" fontAlgn="auto" hangingPunct="1">
              <a:spcAft>
                <a:spcPts val="0"/>
              </a:spcAft>
              <a:buClr>
                <a:schemeClr val="accent1"/>
              </a:buClr>
              <a:defRPr/>
            </a:pPr>
            <a:r>
              <a:rPr lang="en-US" b="1" dirty="0">
                <a:latin typeface="Arial" panose="020B0604020202020204" pitchFamily="34" charset="0"/>
                <a:cs typeface="Arial" panose="020B0604020202020204" pitchFamily="34" charset="0"/>
              </a:rPr>
              <a:t>Payment Plans:  </a:t>
            </a:r>
            <a:r>
              <a:rPr lang="en-US" dirty="0">
                <a:latin typeface="Arial" panose="020B0604020202020204" pitchFamily="34" charset="0"/>
                <a:cs typeface="Arial" panose="020B0604020202020204" pitchFamily="34" charset="0"/>
              </a:rPr>
              <a:t>Your school may have plans to avoid lump sum payments, allowing for several payments throughout a semester</a:t>
            </a:r>
          </a:p>
          <a:p>
            <a:pPr marL="740092" lvl="1" indent="-342900" eaLnBrk="1" fontAlgn="auto" hangingPunct="1">
              <a:spcAft>
                <a:spcPts val="0"/>
              </a:spcAft>
              <a:buClr>
                <a:schemeClr val="accent1"/>
              </a:buClr>
              <a:defRPr/>
            </a:pPr>
            <a:endParaRPr lang="en-US" dirty="0">
              <a:latin typeface="Arial" panose="020B0604020202020204" pitchFamily="34" charset="0"/>
              <a:cs typeface="Arial" panose="020B0604020202020204" pitchFamily="34" charset="0"/>
            </a:endParaRPr>
          </a:p>
          <a:p>
            <a:pPr marL="740092" lvl="1" indent="-342900" eaLnBrk="1" fontAlgn="auto" hangingPunct="1">
              <a:spcAft>
                <a:spcPts val="0"/>
              </a:spcAft>
              <a:buClr>
                <a:schemeClr val="accent1"/>
              </a:buClr>
              <a:defRPr/>
            </a:pPr>
            <a:r>
              <a:rPr lang="en-US" b="1" dirty="0">
                <a:latin typeface="Arial" panose="020B0604020202020204" pitchFamily="34" charset="0"/>
                <a:cs typeface="Arial" panose="020B0604020202020204" pitchFamily="34" charset="0"/>
              </a:rPr>
              <a:t>Parent Savings: </a:t>
            </a:r>
            <a:r>
              <a:rPr lang="en-US" dirty="0">
                <a:latin typeface="Arial" panose="020B0604020202020204" pitchFamily="34" charset="0"/>
                <a:cs typeface="Arial" panose="020B0604020202020204" pitchFamily="34" charset="0"/>
              </a:rPr>
              <a:t>Food, gas, insurance savings while student is in college</a:t>
            </a:r>
          </a:p>
          <a:p>
            <a:pPr marL="740092" lvl="1" indent="-342900" eaLnBrk="1" fontAlgn="auto" hangingPunct="1">
              <a:spcAft>
                <a:spcPts val="0"/>
              </a:spcAft>
              <a:buClr>
                <a:schemeClr val="accent1"/>
              </a:buClr>
              <a:defRPr/>
            </a:pPr>
            <a:endParaRPr lang="en-US" dirty="0">
              <a:latin typeface="Arial" panose="020B0604020202020204" pitchFamily="34" charset="0"/>
              <a:cs typeface="Arial" panose="020B0604020202020204" pitchFamily="34" charset="0"/>
            </a:endParaRPr>
          </a:p>
          <a:p>
            <a:pPr marL="740092" lvl="1" indent="-342900" eaLnBrk="1" fontAlgn="auto" hangingPunct="1">
              <a:spcAft>
                <a:spcPts val="0"/>
              </a:spcAft>
              <a:buClr>
                <a:schemeClr val="accent1"/>
              </a:buClr>
              <a:defRPr/>
            </a:pPr>
            <a:r>
              <a:rPr lang="en-US" b="1" dirty="0">
                <a:latin typeface="Arial" panose="020B0604020202020204" pitchFamily="34" charset="0"/>
                <a:cs typeface="Arial" panose="020B0604020202020204" pitchFamily="34" charset="0"/>
              </a:rPr>
              <a:t>Family resources: </a:t>
            </a:r>
            <a:r>
              <a:rPr lang="en-US" dirty="0">
                <a:latin typeface="Arial" panose="020B0604020202020204" pitchFamily="34" charset="0"/>
                <a:cs typeface="Arial" panose="020B0604020202020204" pitchFamily="34" charset="0"/>
              </a:rPr>
              <a:t>Savings, sell assets, 2nd mortgage, credit cards, etc.</a:t>
            </a:r>
          </a:p>
          <a:p>
            <a:pPr marL="740092" lvl="1" indent="-342900" eaLnBrk="1" fontAlgn="auto" hangingPunct="1">
              <a:spcAft>
                <a:spcPts val="0"/>
              </a:spcAft>
              <a:buClr>
                <a:schemeClr val="accent1"/>
              </a:buClr>
              <a:defRPr/>
            </a:pPr>
            <a:endParaRPr lang="en-US" dirty="0">
              <a:latin typeface="Arial" panose="020B0604020202020204" pitchFamily="34" charset="0"/>
              <a:cs typeface="Arial" panose="020B0604020202020204" pitchFamily="34" charset="0"/>
            </a:endParaRPr>
          </a:p>
          <a:p>
            <a:pPr marL="740092" lvl="1" indent="-342900">
              <a:spcAft>
                <a:spcPts val="0"/>
              </a:spcAft>
              <a:buClr>
                <a:schemeClr val="accent1"/>
              </a:buClr>
              <a:defRPr/>
            </a:pPr>
            <a:r>
              <a:rPr lang="en-US" b="1" dirty="0">
                <a:latin typeface="Arial" panose="020B0604020202020204" pitchFamily="34" charset="0"/>
                <a:cs typeface="Arial" panose="020B0604020202020204" pitchFamily="34" charset="0"/>
              </a:rPr>
              <a:t>Current Income:  </a:t>
            </a:r>
            <a:r>
              <a:rPr lang="en-US" dirty="0">
                <a:latin typeface="Arial" panose="020B0604020202020204" pitchFamily="34" charset="0"/>
                <a:cs typeface="Arial" panose="020B0604020202020204" pitchFamily="34" charset="0"/>
              </a:rPr>
              <a:t>Allocate more to education expenses</a:t>
            </a:r>
            <a:r>
              <a:rPr lang="en-US" b="1" dirty="0">
                <a:latin typeface="Arial" panose="020B0604020202020204" pitchFamily="34" charset="0"/>
                <a:cs typeface="Arial" panose="020B0604020202020204" pitchFamily="34" charset="0"/>
              </a:rPr>
              <a:t> </a:t>
            </a:r>
          </a:p>
          <a:p>
            <a:pPr marL="740092" lvl="1" indent="-342900">
              <a:spcAft>
                <a:spcPts val="0"/>
              </a:spcAft>
              <a:buClr>
                <a:schemeClr val="accent1"/>
              </a:buClr>
              <a:defRPr/>
            </a:pPr>
            <a:endParaRPr lang="en-US" b="1" dirty="0">
              <a:latin typeface="Arial" panose="020B0604020202020204" pitchFamily="34" charset="0"/>
              <a:cs typeface="Arial" panose="020B0604020202020204" pitchFamily="34" charset="0"/>
            </a:endParaRPr>
          </a:p>
          <a:p>
            <a:pPr marL="740092" lvl="1" indent="-342900">
              <a:spcAft>
                <a:spcPts val="0"/>
              </a:spcAft>
              <a:buClr>
                <a:schemeClr val="accent1"/>
              </a:buClr>
              <a:defRPr/>
            </a:pPr>
            <a:r>
              <a:rPr lang="en-US" b="1" dirty="0">
                <a:latin typeface="Arial" panose="020B0604020202020204" pitchFamily="34" charset="0"/>
                <a:cs typeface="Arial" panose="020B0604020202020204" pitchFamily="34" charset="0"/>
              </a:rPr>
              <a:t>Additional Loans:  </a:t>
            </a:r>
            <a:r>
              <a:rPr lang="en-US" dirty="0">
                <a:latin typeface="Arial" panose="020B0604020202020204" pitchFamily="34" charset="0"/>
                <a:cs typeface="Arial" panose="020B0604020202020204" pitchFamily="34" charset="0"/>
              </a:rPr>
              <a:t>Government PLUS loans or private loans</a:t>
            </a:r>
          </a:p>
          <a:p>
            <a:pPr marL="740092" lvl="1" indent="-342900" eaLnBrk="1" fontAlgn="auto" hangingPunct="1">
              <a:spcAft>
                <a:spcPts val="0"/>
              </a:spcAft>
              <a:buClr>
                <a:schemeClr val="bg2"/>
              </a:buClr>
              <a:buFont typeface="Wingdings 2"/>
              <a:buChar char=""/>
              <a:defRPr/>
            </a:pPr>
            <a:endParaRPr lang="en-US" sz="1400" b="1" dirty="0">
              <a:latin typeface="Arial" panose="020B0604020202020204" pitchFamily="34" charset="0"/>
              <a:cs typeface="Arial" panose="020B0604020202020204" pitchFamily="34" charset="0"/>
            </a:endParaRPr>
          </a:p>
          <a:p>
            <a:pPr marL="274320" indent="-274320" eaLnBrk="1" fontAlgn="auto" hangingPunct="1">
              <a:spcAft>
                <a:spcPts val="0"/>
              </a:spcAft>
              <a:buClr>
                <a:schemeClr val="accent3"/>
              </a:buClr>
              <a:buFont typeface="Wingdings 2"/>
              <a:buChar char=""/>
              <a:defRPr/>
            </a:pPr>
            <a:endParaRPr lang="en-US" dirty="0"/>
          </a:p>
        </p:txBody>
      </p:sp>
      <p:pic>
        <p:nvPicPr>
          <p:cNvPr id="5" name="Picture 7" descr="CO_LOGO">
            <a:extLst>
              <a:ext uri="{FF2B5EF4-FFF2-40B4-BE49-F238E27FC236}">
                <a16:creationId xmlns:a16="http://schemas.microsoft.com/office/drawing/2014/main" id="{79577492-B757-3349-AD00-9A7F7613000D}"/>
              </a:ext>
            </a:extLst>
          </p:cNvPr>
          <p:cNvPicPr>
            <a:picLocks noChangeAspect="1" noChangeArrowheads="1"/>
          </p:cNvPicPr>
          <p:nvPr/>
        </p:nvPicPr>
        <p:blipFill>
          <a:blip r:embed="rId3"/>
          <a:srcRect/>
          <a:stretch>
            <a:fillRect/>
          </a:stretch>
        </p:blipFill>
        <p:spPr bwMode="auto">
          <a:xfrm>
            <a:off x="469900" y="5867400"/>
            <a:ext cx="2730500" cy="6350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a:xfrm>
            <a:off x="457200" y="304799"/>
            <a:ext cx="8229600" cy="545441"/>
          </a:xfrm>
        </p:spPr>
        <p:txBody>
          <a:bodyPr>
            <a:normAutofit fontScale="90000"/>
          </a:bodyPr>
          <a:lstStyle/>
          <a:p>
            <a:pPr algn="ctr" eaLnBrk="1" hangingPunct="1"/>
            <a:r>
              <a:rPr lang="en-US" dirty="0"/>
              <a:t>Reducing College Costs</a:t>
            </a:r>
          </a:p>
        </p:txBody>
      </p:sp>
      <p:sp>
        <p:nvSpPr>
          <p:cNvPr id="3" name="Content Placeholder 2"/>
          <p:cNvSpPr>
            <a:spLocks noGrp="1"/>
          </p:cNvSpPr>
          <p:nvPr>
            <p:ph idx="1"/>
          </p:nvPr>
        </p:nvSpPr>
        <p:spPr>
          <a:xfrm>
            <a:off x="838200" y="926440"/>
            <a:ext cx="7924800" cy="5093360"/>
          </a:xfrm>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US" b="1" dirty="0">
                <a:latin typeface="Arial" panose="020B0604020202020204" pitchFamily="34" charset="0"/>
                <a:cs typeface="Arial" panose="020B0604020202020204" pitchFamily="34" charset="0"/>
              </a:rPr>
              <a:t>Career Planning before/during college</a:t>
            </a:r>
          </a:p>
          <a:p>
            <a:pPr marL="640080" lvl="1" indent="-246888" eaLnBrk="1" fontAlgn="auto" hangingPunct="1">
              <a:spcAft>
                <a:spcPts val="0"/>
              </a:spcAft>
              <a:buFont typeface="Wingdings 2"/>
              <a:buChar char=""/>
              <a:defRPr/>
            </a:pPr>
            <a:r>
              <a:rPr lang="en-US" dirty="0">
                <a:latin typeface="Arial" panose="020B0604020202020204" pitchFamily="34" charset="0"/>
                <a:cs typeface="Arial" panose="020B0604020202020204" pitchFamily="34" charset="0"/>
              </a:rPr>
              <a:t>Changing your major (or college) costs time and money!</a:t>
            </a:r>
          </a:p>
          <a:p>
            <a:pPr marL="640080" lvl="1" indent="-246888" eaLnBrk="1" fontAlgn="auto" hangingPunct="1">
              <a:spcAft>
                <a:spcPts val="0"/>
              </a:spcAft>
              <a:buFont typeface="Wingdings 2"/>
              <a:buChar char=""/>
              <a:defRPr/>
            </a:pPr>
            <a:r>
              <a:rPr lang="en-US" dirty="0">
                <a:latin typeface="Arial" panose="020B0604020202020204" pitchFamily="34" charset="0"/>
                <a:cs typeface="Arial" panose="020B0604020202020204" pitchFamily="34" charset="0"/>
              </a:rPr>
              <a:t>Internet research, informational interviews, job shadowing</a:t>
            </a:r>
          </a:p>
          <a:p>
            <a:pPr marL="640080" lvl="1" indent="-246888" eaLnBrk="1" fontAlgn="auto" hangingPunct="1">
              <a:spcAft>
                <a:spcPts val="0"/>
              </a:spcAft>
              <a:buFont typeface="Wingdings 2"/>
              <a:buChar char=""/>
              <a:defRPr/>
            </a:pPr>
            <a:r>
              <a:rPr lang="en-US" dirty="0">
                <a:latin typeface="Arial" panose="020B0604020202020204" pitchFamily="34" charset="0"/>
                <a:cs typeface="Arial" panose="020B0604020202020204" pitchFamily="34" charset="0"/>
              </a:rPr>
              <a:t>Avoid dropping classes and focus on graduating on time</a:t>
            </a:r>
          </a:p>
          <a:p>
            <a:pPr marL="274320" indent="-274320" eaLnBrk="1" fontAlgn="auto" hangingPunct="1">
              <a:spcAft>
                <a:spcPts val="0"/>
              </a:spcAft>
              <a:buClr>
                <a:schemeClr val="accent3"/>
              </a:buClr>
              <a:buFont typeface="Wingdings 2"/>
              <a:buChar char=""/>
              <a:defRPr/>
            </a:pPr>
            <a:r>
              <a:rPr lang="en-US" b="1" dirty="0">
                <a:latin typeface="Arial" panose="020B0604020202020204" pitchFamily="34" charset="0"/>
                <a:cs typeface="Arial" panose="020B0604020202020204" pitchFamily="34" charset="0"/>
              </a:rPr>
              <a:t>Graduate on Time</a:t>
            </a:r>
          </a:p>
          <a:p>
            <a:pPr marL="640080" lvl="1" indent="-246888" eaLnBrk="1" fontAlgn="auto" hangingPunct="1">
              <a:spcAft>
                <a:spcPts val="0"/>
              </a:spcAft>
              <a:buFont typeface="Wingdings 2"/>
              <a:buChar char=""/>
              <a:defRPr/>
            </a:pPr>
            <a:r>
              <a:rPr lang="en-US" dirty="0">
                <a:latin typeface="Arial" panose="020B0604020202020204" pitchFamily="34" charset="0"/>
                <a:cs typeface="Arial" panose="020B0604020202020204" pitchFamily="34" charset="0"/>
              </a:rPr>
              <a:t>The longer you are in school, the more it will cost you</a:t>
            </a:r>
          </a:p>
          <a:p>
            <a:pPr marL="274320" indent="-274320" eaLnBrk="1" fontAlgn="auto" hangingPunct="1">
              <a:spcAft>
                <a:spcPts val="0"/>
              </a:spcAft>
              <a:buClr>
                <a:schemeClr val="accent3"/>
              </a:buClr>
              <a:buFont typeface="Wingdings 2"/>
              <a:buChar char=""/>
              <a:defRPr/>
            </a:pPr>
            <a:r>
              <a:rPr lang="en-US" b="1" dirty="0">
                <a:latin typeface="Arial" panose="020B0604020202020204" pitchFamily="34" charset="0"/>
                <a:cs typeface="Arial" panose="020B0604020202020204" pitchFamily="34" charset="0"/>
              </a:rPr>
              <a:t>Apply for scholarships</a:t>
            </a:r>
          </a:p>
          <a:p>
            <a:pPr marL="640080" lvl="1" indent="-246888" eaLnBrk="1" fontAlgn="auto" hangingPunct="1">
              <a:spcAft>
                <a:spcPts val="0"/>
              </a:spcAft>
              <a:buFont typeface="Wingdings 2"/>
              <a:buChar char=""/>
              <a:defRPr/>
            </a:pPr>
            <a:r>
              <a:rPr lang="en-US" dirty="0">
                <a:latin typeface="Arial" panose="020B0604020202020204" pitchFamily="34" charset="0"/>
                <a:cs typeface="Arial" panose="020B0604020202020204" pitchFamily="34" charset="0"/>
              </a:rPr>
              <a:t>Priority on local (smaller applicant pool)</a:t>
            </a:r>
          </a:p>
          <a:p>
            <a:pPr marL="640080" lvl="1" indent="-246888" eaLnBrk="1" fontAlgn="auto" hangingPunct="1">
              <a:spcAft>
                <a:spcPts val="0"/>
              </a:spcAft>
              <a:buFont typeface="Wingdings 2"/>
              <a:buChar char=""/>
              <a:defRPr/>
            </a:pPr>
            <a:r>
              <a:rPr lang="en-US" dirty="0">
                <a:latin typeface="Arial" panose="020B0604020202020204" pitchFamily="34" charset="0"/>
                <a:cs typeface="Arial" panose="020B0604020202020204" pitchFamily="34" charset="0"/>
              </a:rPr>
              <a:t>If you are eligible, apply!</a:t>
            </a:r>
          </a:p>
          <a:p>
            <a:pPr marL="274320" indent="-274320">
              <a:buClr>
                <a:schemeClr val="accent3"/>
              </a:buClr>
              <a:buFont typeface="Wingdings 2"/>
              <a:buChar char=""/>
              <a:defRPr/>
            </a:pPr>
            <a:r>
              <a:rPr lang="en-US" b="1" dirty="0">
                <a:latin typeface="Arial" panose="020B0604020202020204" pitchFamily="34" charset="0"/>
                <a:cs typeface="Arial" panose="020B0604020202020204" pitchFamily="34" charset="0"/>
              </a:rPr>
              <a:t>Buy used textbooks or rent them</a:t>
            </a:r>
          </a:p>
          <a:p>
            <a:pPr marL="274320" indent="-274320">
              <a:buClr>
                <a:schemeClr val="accent3"/>
              </a:buClr>
              <a:buFont typeface="Wingdings 2"/>
              <a:buChar char=""/>
              <a:defRPr/>
            </a:pPr>
            <a:r>
              <a:rPr lang="en-US" b="1" dirty="0">
                <a:latin typeface="Arial" panose="020B0604020202020204" pitchFamily="34" charset="0"/>
                <a:cs typeface="Arial" panose="020B0604020202020204" pitchFamily="34" charset="0"/>
              </a:rPr>
              <a:t>Borrow responsibly</a:t>
            </a:r>
          </a:p>
          <a:p>
            <a:pPr marL="274320" indent="-274320" eaLnBrk="1" fontAlgn="auto" hangingPunct="1">
              <a:spcAft>
                <a:spcPts val="0"/>
              </a:spcAft>
              <a:buClr>
                <a:schemeClr val="accent3"/>
              </a:buClr>
              <a:buFont typeface="Wingdings 2"/>
              <a:buChar char=""/>
              <a:defRPr/>
            </a:pPr>
            <a:r>
              <a:rPr lang="en-US" b="1" dirty="0">
                <a:latin typeface="Arial" panose="020B0604020202020204" pitchFamily="34" charset="0"/>
                <a:cs typeface="Arial" panose="020B0604020202020204" pitchFamily="34" charset="0"/>
              </a:rPr>
              <a:t>Use College OPTIONS tools</a:t>
            </a:r>
          </a:p>
          <a:p>
            <a:pPr marL="548640" lvl="1"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to evaluate and compare award offers</a:t>
            </a:r>
          </a:p>
          <a:p>
            <a:pPr marL="548640" lvl="1"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project costs over time</a:t>
            </a:r>
          </a:p>
          <a:p>
            <a:pPr marL="548640" lvl="1"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make decisions based on objective factors</a:t>
            </a:r>
          </a:p>
          <a:p>
            <a:pPr marL="274320" indent="-274320" eaLnBrk="1" fontAlgn="auto" hangingPunct="1">
              <a:spcAft>
                <a:spcPts val="0"/>
              </a:spcAft>
              <a:buClr>
                <a:schemeClr val="accent3"/>
              </a:buClr>
              <a:buFont typeface="Wingdings 2"/>
              <a:buChar char=""/>
              <a:defRPr/>
            </a:pPr>
            <a:r>
              <a:rPr lang="en-US" b="1" dirty="0">
                <a:latin typeface="Arial" panose="020B0604020202020204" pitchFamily="34" charset="0"/>
                <a:cs typeface="Arial" panose="020B0604020202020204" pitchFamily="34" charset="0"/>
              </a:rPr>
              <a:t>Consider an alternative college </a:t>
            </a:r>
          </a:p>
          <a:p>
            <a:pPr marL="548640" lvl="1"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Community Colleges can be great options</a:t>
            </a:r>
          </a:p>
        </p:txBody>
      </p:sp>
      <p:pic>
        <p:nvPicPr>
          <p:cNvPr id="5" name="Picture 7" descr="CO_LOGO">
            <a:extLst>
              <a:ext uri="{FF2B5EF4-FFF2-40B4-BE49-F238E27FC236}">
                <a16:creationId xmlns:a16="http://schemas.microsoft.com/office/drawing/2014/main" id="{31AC3AE6-4275-434C-A6FB-E9F33C28F2FB}"/>
              </a:ext>
            </a:extLst>
          </p:cNvPr>
          <p:cNvPicPr>
            <a:picLocks noChangeAspect="1" noChangeArrowheads="1"/>
          </p:cNvPicPr>
          <p:nvPr/>
        </p:nvPicPr>
        <p:blipFill>
          <a:blip r:embed="rId3"/>
          <a:srcRect/>
          <a:stretch>
            <a:fillRect/>
          </a:stretch>
        </p:blipFill>
        <p:spPr bwMode="auto">
          <a:xfrm>
            <a:off x="469900" y="5867400"/>
            <a:ext cx="2730500" cy="635000"/>
          </a:xfrm>
          <a:prstGeom prst="rect">
            <a:avLst/>
          </a:prstGeom>
          <a:noFill/>
          <a:ln w="9525">
            <a:noFill/>
            <a:miter lim="800000"/>
            <a:headEnd/>
            <a:tailEnd/>
          </a:ln>
        </p:spPr>
      </p:pic>
      <p:pic>
        <p:nvPicPr>
          <p:cNvPr id="6" name="Picture 5" descr="Image result for money">
            <a:extLst>
              <a:ext uri="{FF2B5EF4-FFF2-40B4-BE49-F238E27FC236}">
                <a16:creationId xmlns:a16="http://schemas.microsoft.com/office/drawing/2014/main" id="{FBC93E91-1F62-4076-8B78-DCAFE844E69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086475" y="2743200"/>
            <a:ext cx="2600325" cy="17526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a:xfrm>
            <a:off x="457200" y="304800"/>
            <a:ext cx="8229600" cy="609600"/>
          </a:xfrm>
        </p:spPr>
        <p:txBody>
          <a:bodyPr>
            <a:normAutofit fontScale="90000"/>
          </a:bodyPr>
          <a:lstStyle/>
          <a:p>
            <a:pPr algn="ctr" eaLnBrk="1" hangingPunct="1"/>
            <a:r>
              <a:rPr lang="en-US" dirty="0"/>
              <a:t>What About Scholarships?</a:t>
            </a:r>
          </a:p>
        </p:txBody>
      </p:sp>
      <p:sp>
        <p:nvSpPr>
          <p:cNvPr id="3" name="Content Placeholder 2"/>
          <p:cNvSpPr>
            <a:spLocks noGrp="1"/>
          </p:cNvSpPr>
          <p:nvPr>
            <p:ph idx="1"/>
          </p:nvPr>
        </p:nvSpPr>
        <p:spPr>
          <a:xfrm>
            <a:off x="469900" y="914400"/>
            <a:ext cx="8229600" cy="5094056"/>
          </a:xfrm>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Your High School</a:t>
            </a:r>
          </a:p>
          <a:p>
            <a:pPr marL="640080" lvl="1" indent="-246888" eaLnBrk="1" fontAlgn="auto" hangingPunct="1">
              <a:spcAft>
                <a:spcPts val="0"/>
              </a:spcAft>
              <a:buFont typeface="Wingdings 2"/>
              <a:buChar char=""/>
              <a:defRPr/>
            </a:pPr>
            <a:r>
              <a:rPr lang="en-US" dirty="0">
                <a:latin typeface="Arial" panose="020B0604020202020204" pitchFamily="34" charset="0"/>
                <a:cs typeface="Arial" panose="020B0604020202020204" pitchFamily="34" charset="0"/>
              </a:rPr>
              <a:t>Counselors know about scholarships given previously to their students</a:t>
            </a:r>
          </a:p>
          <a:p>
            <a:pPr marL="274320" indent="-274320" eaLnBrk="1" fontAlgn="auto" hangingPunct="1">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The McConnell Foundation &amp; The Ford Family Foundation (Siskiyou)</a:t>
            </a:r>
          </a:p>
          <a:p>
            <a:pPr marL="548640" lvl="1"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McConnell Scholars Program &amp; Ford Scholars Program</a:t>
            </a:r>
          </a:p>
          <a:p>
            <a:pPr marL="274320" indent="-274320" eaLnBrk="1" fontAlgn="auto" hangingPunct="1">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Community Foundation of the North State</a:t>
            </a:r>
          </a:p>
          <a:p>
            <a:pPr marL="548640" lvl="1"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Approximately 30 scholarship opportunities</a:t>
            </a:r>
          </a:p>
          <a:p>
            <a:pPr marL="274320" indent="-274320" eaLnBrk="1" fontAlgn="auto" hangingPunct="1">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Reach Higher Shasta</a:t>
            </a:r>
          </a:p>
          <a:p>
            <a:pPr marL="548640" lvl="1"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Scholarship Database</a:t>
            </a:r>
          </a:p>
          <a:p>
            <a:pPr marL="822960" lvl="2"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Over 60 entries</a:t>
            </a:r>
          </a:p>
          <a:p>
            <a:pPr marL="274320" indent="-274320" eaLnBrk="1" fontAlgn="auto" hangingPunct="1">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Local Chambers of Commerce, Rotary Clubs, Civic Groups, etc.</a:t>
            </a:r>
          </a:p>
          <a:p>
            <a:pPr marL="274320" indent="-274320" eaLnBrk="1" fontAlgn="auto" hangingPunct="1">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Paying for College:  Student Resource Guide</a:t>
            </a:r>
          </a:p>
          <a:p>
            <a:pPr marL="548640" lvl="1"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Student Resources portion of website of Congresswoman Lucille Royal-Allard </a:t>
            </a:r>
          </a:p>
          <a:p>
            <a:pPr marL="822960" lvl="2"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Serving California’s 40</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Congressional District</a:t>
            </a:r>
          </a:p>
          <a:p>
            <a:pPr marL="274320" indent="-274320" eaLnBrk="1" fontAlgn="auto" hangingPunct="1">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National Scholarships (lots out there/lots of competition)</a:t>
            </a:r>
          </a:p>
          <a:p>
            <a:pPr marL="548640" lvl="1"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Thousands of scholarships identified by each search engine (3 examples)</a:t>
            </a:r>
          </a:p>
          <a:p>
            <a:pPr marL="822960" lvl="2"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Sallie Mae</a:t>
            </a:r>
          </a:p>
          <a:p>
            <a:pPr marL="822960" lvl="2" indent="-274320">
              <a:spcAft>
                <a:spcPts val="0"/>
              </a:spcAft>
              <a:buClr>
                <a:schemeClr val="accent3"/>
              </a:buClr>
              <a:buFont typeface="Wingdings 2"/>
              <a:buChar char=""/>
              <a:defRPr/>
            </a:pPr>
            <a:r>
              <a:rPr lang="en-US" dirty="0" err="1">
                <a:latin typeface="Arial" panose="020B0604020202020204" pitchFamily="34" charset="0"/>
                <a:cs typeface="Arial" panose="020B0604020202020204" pitchFamily="34" charset="0"/>
              </a:rPr>
              <a:t>Fastweb</a:t>
            </a:r>
            <a:endParaRPr lang="en-US" dirty="0">
              <a:latin typeface="Arial" panose="020B0604020202020204" pitchFamily="34" charset="0"/>
              <a:cs typeface="Arial" panose="020B0604020202020204" pitchFamily="34" charset="0"/>
            </a:endParaRPr>
          </a:p>
          <a:p>
            <a:pPr marL="822960" lvl="2"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Big Future</a:t>
            </a:r>
          </a:p>
          <a:p>
            <a:pPr marL="274320" indent="-274320">
              <a:buClr>
                <a:schemeClr val="accent3"/>
              </a:buClr>
              <a:buFont typeface="Wingdings 2"/>
              <a:buChar char=""/>
              <a:defRPr/>
            </a:pPr>
            <a:r>
              <a:rPr lang="en-US" dirty="0">
                <a:latin typeface="Arial" panose="020B0604020202020204" pitchFamily="34" charset="0"/>
                <a:cs typeface="Arial" panose="020B0604020202020204" pitchFamily="34" charset="0"/>
              </a:rPr>
              <a:t>Your College/University Admissions and/or Financial Aid Office</a:t>
            </a:r>
          </a:p>
        </p:txBody>
      </p:sp>
      <p:pic>
        <p:nvPicPr>
          <p:cNvPr id="5" name="Picture 7" descr="CO_LOGO">
            <a:extLst>
              <a:ext uri="{FF2B5EF4-FFF2-40B4-BE49-F238E27FC236}">
                <a16:creationId xmlns:a16="http://schemas.microsoft.com/office/drawing/2014/main" id="{31AC3AE6-4275-434C-A6FB-E9F33C28F2FB}"/>
              </a:ext>
            </a:extLst>
          </p:cNvPr>
          <p:cNvPicPr>
            <a:picLocks noChangeAspect="1" noChangeArrowheads="1"/>
          </p:cNvPicPr>
          <p:nvPr/>
        </p:nvPicPr>
        <p:blipFill>
          <a:blip r:embed="rId3"/>
          <a:srcRect/>
          <a:stretch>
            <a:fillRect/>
          </a:stretch>
        </p:blipFill>
        <p:spPr bwMode="auto">
          <a:xfrm>
            <a:off x="469900" y="5867400"/>
            <a:ext cx="2730500" cy="635000"/>
          </a:xfrm>
          <a:prstGeom prst="rect">
            <a:avLst/>
          </a:prstGeom>
          <a:noFill/>
          <a:ln w="9525">
            <a:noFill/>
            <a:miter lim="800000"/>
            <a:headEnd/>
            <a:tailEnd/>
          </a:ln>
        </p:spPr>
      </p:pic>
      <p:pic>
        <p:nvPicPr>
          <p:cNvPr id="9218" name="Picture 2" descr="Scholarship - Free education icons">
            <a:extLst>
              <a:ext uri="{FF2B5EF4-FFF2-40B4-BE49-F238E27FC236}">
                <a16:creationId xmlns:a16="http://schemas.microsoft.com/office/drawing/2014/main" id="{8F752093-BDD8-94B7-A4A9-BE3C57F5DB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1752600"/>
            <a:ext cx="1757362"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3097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958D85-F147-F448-9009-33646EF01D57}"/>
              </a:ext>
            </a:extLst>
          </p:cNvPr>
          <p:cNvSpPr txBox="1">
            <a:spLocks/>
          </p:cNvSpPr>
          <p:nvPr/>
        </p:nvSpPr>
        <p:spPr>
          <a:xfrm>
            <a:off x="457200" y="381000"/>
            <a:ext cx="8229600" cy="457200"/>
          </a:xfrm>
          <a:prstGeom prst="rect">
            <a:avLst/>
          </a:prstGeom>
        </p:spPr>
        <p:txBody>
          <a:bodyPr>
            <a:no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all" spc="0" normalizeH="0" baseline="0" noProof="0" dirty="0">
              <a:ln>
                <a:noFill/>
              </a:ln>
              <a:solidFill>
                <a:srgbClr val="FF0000"/>
              </a:solidFill>
              <a:effectLst/>
              <a:uLnTx/>
              <a:uFillTx/>
              <a:latin typeface="Rockwell Condensed" panose="02060603050405020104"/>
              <a:ea typeface="+mj-ea"/>
              <a:cs typeface="+mj-cs"/>
            </a:endParaRPr>
          </a:p>
        </p:txBody>
      </p:sp>
      <p:pic>
        <p:nvPicPr>
          <p:cNvPr id="5" name="Picture 7" descr="CO_LOGO">
            <a:extLst>
              <a:ext uri="{FF2B5EF4-FFF2-40B4-BE49-F238E27FC236}">
                <a16:creationId xmlns:a16="http://schemas.microsoft.com/office/drawing/2014/main" id="{10A02327-136B-4743-828C-C895D7C5D7F3}"/>
              </a:ext>
            </a:extLst>
          </p:cNvPr>
          <p:cNvPicPr>
            <a:picLocks noChangeAspect="1" noChangeArrowheads="1"/>
          </p:cNvPicPr>
          <p:nvPr/>
        </p:nvPicPr>
        <p:blipFill>
          <a:blip r:embed="rId3"/>
          <a:srcRect/>
          <a:stretch>
            <a:fillRect/>
          </a:stretch>
        </p:blipFill>
        <p:spPr bwMode="auto">
          <a:xfrm>
            <a:off x="469900" y="6070600"/>
            <a:ext cx="2730500" cy="635000"/>
          </a:xfrm>
          <a:prstGeom prst="rect">
            <a:avLst/>
          </a:prstGeom>
          <a:noFill/>
          <a:ln w="9525">
            <a:noFill/>
            <a:miter lim="800000"/>
            <a:headEnd/>
            <a:tailEnd/>
          </a:ln>
        </p:spPr>
      </p:pic>
      <p:pic>
        <p:nvPicPr>
          <p:cNvPr id="6" name="Picture 2" descr="Image result for money">
            <a:extLst>
              <a:ext uri="{FF2B5EF4-FFF2-40B4-BE49-F238E27FC236}">
                <a16:creationId xmlns:a16="http://schemas.microsoft.com/office/drawing/2014/main" id="{9BAF636F-678E-4706-9787-CFA7611DC7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787769"/>
            <a:ext cx="2227439" cy="33528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A61271A-6445-8DB0-1442-7CD36E8072B6}"/>
              </a:ext>
            </a:extLst>
          </p:cNvPr>
          <p:cNvPicPr>
            <a:picLocks noChangeAspect="1"/>
          </p:cNvPicPr>
          <p:nvPr/>
        </p:nvPicPr>
        <p:blipFill>
          <a:blip r:embed="rId5"/>
          <a:stretch>
            <a:fillRect/>
          </a:stretch>
        </p:blipFill>
        <p:spPr>
          <a:xfrm>
            <a:off x="3352800" y="10562"/>
            <a:ext cx="5105400" cy="6858000"/>
          </a:xfrm>
          <a:prstGeom prst="rect">
            <a:avLst/>
          </a:prstGeom>
        </p:spPr>
      </p:pic>
    </p:spTree>
    <p:extLst>
      <p:ext uri="{BB962C8B-B14F-4D97-AF65-F5344CB8AC3E}">
        <p14:creationId xmlns:p14="http://schemas.microsoft.com/office/powerpoint/2010/main" val="9531186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958D85-F147-F448-9009-33646EF01D57}"/>
              </a:ext>
            </a:extLst>
          </p:cNvPr>
          <p:cNvSpPr txBox="1">
            <a:spLocks/>
          </p:cNvSpPr>
          <p:nvPr/>
        </p:nvSpPr>
        <p:spPr>
          <a:xfrm>
            <a:off x="457200" y="381000"/>
            <a:ext cx="8229600" cy="457200"/>
          </a:xfrm>
          <a:prstGeom prst="rect">
            <a:avLst/>
          </a:prstGeom>
        </p:spPr>
        <p:txBody>
          <a:bodyPr>
            <a:no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all" spc="0" normalizeH="0" baseline="0" noProof="0" dirty="0">
              <a:ln>
                <a:noFill/>
              </a:ln>
              <a:solidFill>
                <a:srgbClr val="FF0000"/>
              </a:solidFill>
              <a:effectLst/>
              <a:uLnTx/>
              <a:uFillTx/>
              <a:latin typeface="Rockwell Condensed" panose="02060603050405020104"/>
              <a:ea typeface="+mj-ea"/>
              <a:cs typeface="+mj-cs"/>
            </a:endParaRPr>
          </a:p>
        </p:txBody>
      </p:sp>
      <p:pic>
        <p:nvPicPr>
          <p:cNvPr id="8" name="Picture 7" descr="CO_LOGO">
            <a:extLst>
              <a:ext uri="{FF2B5EF4-FFF2-40B4-BE49-F238E27FC236}">
                <a16:creationId xmlns:a16="http://schemas.microsoft.com/office/drawing/2014/main" id="{D30A0E72-66CF-411A-8B50-B499795FB6D8}"/>
              </a:ext>
            </a:extLst>
          </p:cNvPr>
          <p:cNvPicPr>
            <a:picLocks noChangeAspect="1" noChangeArrowheads="1"/>
          </p:cNvPicPr>
          <p:nvPr/>
        </p:nvPicPr>
        <p:blipFill>
          <a:blip r:embed="rId3"/>
          <a:srcRect/>
          <a:stretch>
            <a:fillRect/>
          </a:stretch>
        </p:blipFill>
        <p:spPr bwMode="auto">
          <a:xfrm>
            <a:off x="469900" y="6070600"/>
            <a:ext cx="2730500" cy="635000"/>
          </a:xfrm>
          <a:prstGeom prst="rect">
            <a:avLst/>
          </a:prstGeom>
          <a:noFill/>
          <a:ln w="9525">
            <a:noFill/>
            <a:miter lim="800000"/>
            <a:headEnd/>
            <a:tailEnd/>
          </a:ln>
        </p:spPr>
      </p:pic>
      <p:pic>
        <p:nvPicPr>
          <p:cNvPr id="9" name="Picture 8" descr="Image result for money">
            <a:extLst>
              <a:ext uri="{FF2B5EF4-FFF2-40B4-BE49-F238E27FC236}">
                <a16:creationId xmlns:a16="http://schemas.microsoft.com/office/drawing/2014/main" id="{FC706E51-A814-4CBC-A865-6B1561AB079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28600" y="2077375"/>
            <a:ext cx="2895600" cy="2724150"/>
          </a:xfrm>
          <a:prstGeom prst="rect">
            <a:avLst/>
          </a:prstGeom>
          <a:noFill/>
          <a:ln>
            <a:noFill/>
          </a:ln>
        </p:spPr>
      </p:pic>
      <p:pic>
        <p:nvPicPr>
          <p:cNvPr id="5" name="Picture 4">
            <a:extLst>
              <a:ext uri="{FF2B5EF4-FFF2-40B4-BE49-F238E27FC236}">
                <a16:creationId xmlns:a16="http://schemas.microsoft.com/office/drawing/2014/main" id="{80482F41-1E5D-7641-9818-9A4158FE42B1}"/>
              </a:ext>
            </a:extLst>
          </p:cNvPr>
          <p:cNvPicPr>
            <a:picLocks noChangeAspect="1"/>
          </p:cNvPicPr>
          <p:nvPr/>
        </p:nvPicPr>
        <p:blipFill>
          <a:blip r:embed="rId5"/>
          <a:stretch>
            <a:fillRect/>
          </a:stretch>
        </p:blipFill>
        <p:spPr>
          <a:xfrm>
            <a:off x="3233596" y="-76200"/>
            <a:ext cx="5224604" cy="6858000"/>
          </a:xfrm>
          <a:prstGeom prst="rect">
            <a:avLst/>
          </a:prstGeom>
        </p:spPr>
      </p:pic>
    </p:spTree>
    <p:extLst>
      <p:ext uri="{BB962C8B-B14F-4D97-AF65-F5344CB8AC3E}">
        <p14:creationId xmlns:p14="http://schemas.microsoft.com/office/powerpoint/2010/main" val="17735182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0"/>
            <a:ext cx="8229600" cy="558800"/>
          </a:xfrm>
        </p:spPr>
        <p:txBody>
          <a:bodyPr>
            <a:normAutofit fontScale="90000"/>
          </a:bodyPr>
          <a:lstStyle/>
          <a:p>
            <a:pPr algn="ctr"/>
            <a:r>
              <a:rPr lang="en-US" sz="4000" dirty="0"/>
              <a:t>Spend your Education Dollar Wisely</a:t>
            </a:r>
          </a:p>
        </p:txBody>
      </p:sp>
      <p:sp>
        <p:nvSpPr>
          <p:cNvPr id="3" name="Content Placeholder 2"/>
          <p:cNvSpPr>
            <a:spLocks noGrp="1"/>
          </p:cNvSpPr>
          <p:nvPr>
            <p:ph idx="1"/>
          </p:nvPr>
        </p:nvSpPr>
        <p:spPr>
          <a:xfrm>
            <a:off x="457200" y="762000"/>
            <a:ext cx="8229600" cy="5257801"/>
          </a:xfrm>
        </p:spPr>
        <p:txBody>
          <a:bodyPr>
            <a:normAutofit/>
          </a:bodyPr>
          <a:lstStyle/>
          <a:p>
            <a:r>
              <a:rPr lang="en-US" sz="1600" b="1" dirty="0">
                <a:latin typeface="Arial" panose="020B0604020202020204" pitchFamily="34" charset="0"/>
                <a:cs typeface="Arial" panose="020B0604020202020204" pitchFamily="34" charset="0"/>
              </a:rPr>
              <a:t>Retention rate</a:t>
            </a:r>
            <a:r>
              <a:rPr lang="en-US" sz="1600" dirty="0">
                <a:latin typeface="Arial" panose="020B0604020202020204" pitchFamily="34" charset="0"/>
                <a:cs typeface="Arial" panose="020B0604020202020204" pitchFamily="34" charset="0"/>
              </a:rPr>
              <a:t> is the percentage of a school’s first-time, first-year undergraduate students who continue at that school the next year.  For example, a student who studies full-time in the fall semester and keeps on studying in the program in the next fall semester is counted in this rate.</a:t>
            </a:r>
          </a:p>
          <a:p>
            <a:r>
              <a:rPr lang="en-US" sz="1600" b="1" dirty="0">
                <a:latin typeface="Arial" panose="020B0604020202020204" pitchFamily="34" charset="0"/>
                <a:cs typeface="Arial" panose="020B0604020202020204" pitchFamily="34" charset="0"/>
              </a:rPr>
              <a:t>Graduation rate</a:t>
            </a:r>
            <a:r>
              <a:rPr lang="en-US" sz="1600" dirty="0">
                <a:latin typeface="Arial" panose="020B0604020202020204" pitchFamily="34" charset="0"/>
                <a:cs typeface="Arial" panose="020B0604020202020204" pitchFamily="34" charset="0"/>
              </a:rPr>
              <a:t> is the percentage of a school’s first-time, first-year undergraduate students who complete their program.</a:t>
            </a:r>
          </a:p>
          <a:p>
            <a:r>
              <a:rPr lang="en-US" sz="1100" b="1" u="sng" dirty="0">
                <a:latin typeface="Arial" panose="020B0604020202020204" pitchFamily="34" charset="0"/>
                <a:cs typeface="Arial" panose="020B0604020202020204" pitchFamily="34" charset="0"/>
              </a:rPr>
              <a:t>College                                            Retention Rate              4-year Graduation Rate         6-year Graduation Rate</a:t>
            </a:r>
          </a:p>
          <a:p>
            <a:r>
              <a:rPr lang="en-US" sz="1200" dirty="0">
                <a:latin typeface="Arial" panose="020B0604020202020204" pitchFamily="34" charset="0"/>
                <a:cs typeface="Arial" panose="020B0604020202020204" pitchFamily="34" charset="0"/>
              </a:rPr>
              <a:t>CSU Chico                                	81%		33%		65%</a:t>
            </a:r>
          </a:p>
          <a:p>
            <a:r>
              <a:rPr lang="en-US" sz="1200" dirty="0">
                <a:latin typeface="Arial" panose="020B0604020202020204" pitchFamily="34" charset="0"/>
                <a:cs typeface="Arial" panose="020B0604020202020204" pitchFamily="34" charset="0"/>
              </a:rPr>
              <a:t>CSU Sacramento		81%		20%		57%</a:t>
            </a:r>
          </a:p>
          <a:p>
            <a:r>
              <a:rPr lang="en-US" sz="1200" dirty="0">
                <a:latin typeface="Arial" panose="020B0604020202020204" pitchFamily="34" charset="0"/>
                <a:cs typeface="Arial" panose="020B0604020202020204" pitchFamily="34" charset="0"/>
              </a:rPr>
              <a:t>Southern Oregon University	69%		28%		41%</a:t>
            </a:r>
          </a:p>
          <a:p>
            <a:r>
              <a:rPr lang="en-US" sz="1200" dirty="0">
                <a:latin typeface="Arial" panose="020B0604020202020204" pitchFamily="34" charset="0"/>
                <a:cs typeface="Arial" panose="020B0604020202020204" pitchFamily="34" charset="0"/>
              </a:rPr>
              <a:t>Stanford University		98%		77%		96%</a:t>
            </a:r>
          </a:p>
          <a:p>
            <a:r>
              <a:rPr lang="en-US" sz="1200" dirty="0">
                <a:latin typeface="Arial" panose="020B0604020202020204" pitchFamily="34" charset="0"/>
                <a:cs typeface="Arial" panose="020B0604020202020204" pitchFamily="34" charset="0"/>
              </a:rPr>
              <a:t>UC Davis                                            	91%		62%		87%</a:t>
            </a:r>
          </a:p>
          <a:p>
            <a:r>
              <a:rPr lang="en-US" sz="1200" dirty="0">
                <a:latin typeface="Arial" panose="020B0604020202020204" pitchFamily="34" charset="0"/>
                <a:cs typeface="Arial" panose="020B0604020202020204" pitchFamily="34" charset="0"/>
              </a:rPr>
              <a:t>University of Nevada, Reno            	78%		40%		63%</a:t>
            </a:r>
          </a:p>
          <a:p>
            <a:r>
              <a:rPr lang="en-US" sz="1200" dirty="0">
                <a:latin typeface="Arial" panose="020B0604020202020204" pitchFamily="34" charset="0"/>
                <a:cs typeface="Arial" panose="020B0604020202020204" pitchFamily="34" charset="0"/>
              </a:rPr>
              <a:t>University of Oregon		87%		61%		74%</a:t>
            </a:r>
          </a:p>
          <a:p>
            <a:r>
              <a:rPr lang="en-US" sz="1200" dirty="0">
                <a:latin typeface="Arial" panose="020B0604020202020204" pitchFamily="34" charset="0"/>
                <a:cs typeface="Arial" panose="020B0604020202020204" pitchFamily="34" charset="0"/>
              </a:rPr>
              <a:t>University of the Pacific      	84%		44%		66%</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College Comparisons- https://nces.ed.gov/collegenavigator/</a:t>
            </a:r>
          </a:p>
        </p:txBody>
      </p:sp>
      <p:pic>
        <p:nvPicPr>
          <p:cNvPr id="4" name="Picture 7" descr="CO_LOGO">
            <a:extLst>
              <a:ext uri="{FF2B5EF4-FFF2-40B4-BE49-F238E27FC236}">
                <a16:creationId xmlns:a16="http://schemas.microsoft.com/office/drawing/2014/main" id="{5395A78C-9662-402F-8B59-D24C2A61DD3F}"/>
              </a:ext>
            </a:extLst>
          </p:cNvPr>
          <p:cNvPicPr>
            <a:picLocks noChangeAspect="1" noChangeArrowheads="1"/>
          </p:cNvPicPr>
          <p:nvPr/>
        </p:nvPicPr>
        <p:blipFill>
          <a:blip r:embed="rId2"/>
          <a:srcRect/>
          <a:stretch>
            <a:fillRect/>
          </a:stretch>
        </p:blipFill>
        <p:spPr bwMode="auto">
          <a:xfrm>
            <a:off x="304800" y="6019800"/>
            <a:ext cx="2730500" cy="635000"/>
          </a:xfrm>
          <a:prstGeom prst="rect">
            <a:avLst/>
          </a:prstGeom>
          <a:noFill/>
          <a:ln w="9525">
            <a:noFill/>
            <a:miter lim="800000"/>
            <a:headEnd/>
            <a:tailEnd/>
          </a:ln>
        </p:spPr>
      </p:pic>
    </p:spTree>
    <p:extLst>
      <p:ext uri="{BB962C8B-B14F-4D97-AF65-F5344CB8AC3E}">
        <p14:creationId xmlns:p14="http://schemas.microsoft.com/office/powerpoint/2010/main" val="34081464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381000" y="164123"/>
            <a:ext cx="8610600" cy="547516"/>
          </a:xfrm>
        </p:spPr>
        <p:txBody>
          <a:bodyPr>
            <a:normAutofit/>
          </a:bodyPr>
          <a:lstStyle/>
          <a:p>
            <a:pPr algn="ctr" eaLnBrk="1" hangingPunct="1"/>
            <a:r>
              <a:rPr lang="en-US" sz="3200" dirty="0"/>
              <a:t>College OPTIONS Financial Aid Tools and Resources</a:t>
            </a:r>
          </a:p>
        </p:txBody>
      </p:sp>
      <p:pic>
        <p:nvPicPr>
          <p:cNvPr id="5" name="Picture 7" descr="CO_LOGO">
            <a:extLst>
              <a:ext uri="{FF2B5EF4-FFF2-40B4-BE49-F238E27FC236}">
                <a16:creationId xmlns:a16="http://schemas.microsoft.com/office/drawing/2014/main" id="{8DF0D47C-24AF-41E8-88CF-33A461568777}"/>
              </a:ext>
            </a:extLst>
          </p:cNvPr>
          <p:cNvPicPr>
            <a:picLocks noChangeAspect="1" noChangeArrowheads="1"/>
          </p:cNvPicPr>
          <p:nvPr/>
        </p:nvPicPr>
        <p:blipFill>
          <a:blip r:embed="rId3"/>
          <a:srcRect/>
          <a:stretch>
            <a:fillRect/>
          </a:stretch>
        </p:blipFill>
        <p:spPr bwMode="auto">
          <a:xfrm>
            <a:off x="304800" y="6019800"/>
            <a:ext cx="2730500" cy="635000"/>
          </a:xfrm>
          <a:prstGeom prst="rect">
            <a:avLst/>
          </a:prstGeom>
          <a:noFill/>
          <a:ln w="9525">
            <a:noFill/>
            <a:miter lim="800000"/>
            <a:headEnd/>
            <a:tailEnd/>
          </a:ln>
        </p:spPr>
      </p:pic>
      <p:sp>
        <p:nvSpPr>
          <p:cNvPr id="3" name="Content Placeholder 2">
            <a:extLst>
              <a:ext uri="{FF2B5EF4-FFF2-40B4-BE49-F238E27FC236}">
                <a16:creationId xmlns:a16="http://schemas.microsoft.com/office/drawing/2014/main" id="{236EB597-A8E4-456D-B5FF-A1AB7C43C423}"/>
              </a:ext>
            </a:extLst>
          </p:cNvPr>
          <p:cNvSpPr>
            <a:spLocks noGrp="1"/>
          </p:cNvSpPr>
          <p:nvPr>
            <p:ph idx="1"/>
          </p:nvPr>
        </p:nvSpPr>
        <p:spPr/>
        <p:txBody>
          <a:bodyPr/>
          <a:lstStyle/>
          <a:p>
            <a:endParaRPr lang="en-US" dirty="0"/>
          </a:p>
        </p:txBody>
      </p:sp>
      <p:pic>
        <p:nvPicPr>
          <p:cNvPr id="6" name="Picture 5">
            <a:extLst>
              <a:ext uri="{FF2B5EF4-FFF2-40B4-BE49-F238E27FC236}">
                <a16:creationId xmlns:a16="http://schemas.microsoft.com/office/drawing/2014/main" id="{72E8E3A1-F65A-4869-96C3-51B44985490F}"/>
              </a:ext>
            </a:extLst>
          </p:cNvPr>
          <p:cNvPicPr>
            <a:picLocks noChangeAspect="1"/>
          </p:cNvPicPr>
          <p:nvPr/>
        </p:nvPicPr>
        <p:blipFill>
          <a:blip r:embed="rId4"/>
          <a:stretch>
            <a:fillRect/>
          </a:stretch>
        </p:blipFill>
        <p:spPr>
          <a:xfrm>
            <a:off x="0" y="203200"/>
            <a:ext cx="9144000" cy="5679831"/>
          </a:xfrm>
          <a:prstGeom prst="rect">
            <a:avLst/>
          </a:prstGeom>
        </p:spPr>
      </p:pic>
      <p:sp>
        <p:nvSpPr>
          <p:cNvPr id="7" name="Oval 6">
            <a:extLst>
              <a:ext uri="{FF2B5EF4-FFF2-40B4-BE49-F238E27FC236}">
                <a16:creationId xmlns:a16="http://schemas.microsoft.com/office/drawing/2014/main" id="{54EFC714-E17D-4882-AB24-6F0BE5DC9463}"/>
              </a:ext>
            </a:extLst>
          </p:cNvPr>
          <p:cNvSpPr/>
          <p:nvPr/>
        </p:nvSpPr>
        <p:spPr>
          <a:xfrm>
            <a:off x="5105400" y="329116"/>
            <a:ext cx="1066800" cy="304799"/>
          </a:xfrm>
          <a:prstGeom prst="ellipse">
            <a:avLst/>
          </a:prstGeom>
          <a:noFill/>
          <a:ln>
            <a:solidFill>
              <a:srgbClr val="D23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E071785E-06CC-4083-8B09-38BB67E8A5B3}"/>
              </a:ext>
            </a:extLst>
          </p:cNvPr>
          <p:cNvSpPr/>
          <p:nvPr/>
        </p:nvSpPr>
        <p:spPr>
          <a:xfrm>
            <a:off x="7010400" y="5257800"/>
            <a:ext cx="1447800" cy="3048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CO_LOGO">
            <a:extLst>
              <a:ext uri="{FF2B5EF4-FFF2-40B4-BE49-F238E27FC236}">
                <a16:creationId xmlns:a16="http://schemas.microsoft.com/office/drawing/2014/main" id="{1CE4B886-6328-4CBF-83B5-9C68A4A566E6}"/>
              </a:ext>
            </a:extLst>
          </p:cNvPr>
          <p:cNvPicPr>
            <a:picLocks noChangeAspect="1" noChangeArrowheads="1"/>
          </p:cNvPicPr>
          <p:nvPr/>
        </p:nvPicPr>
        <p:blipFill>
          <a:blip r:embed="rId3"/>
          <a:srcRect/>
          <a:stretch>
            <a:fillRect/>
          </a:stretch>
        </p:blipFill>
        <p:spPr bwMode="auto">
          <a:xfrm>
            <a:off x="304800" y="6019800"/>
            <a:ext cx="2730500" cy="635000"/>
          </a:xfrm>
          <a:prstGeom prst="rect">
            <a:avLst/>
          </a:prstGeom>
          <a:noFill/>
          <a:ln w="9525">
            <a:noFill/>
            <a:miter lim="800000"/>
            <a:headEnd/>
            <a:tailEnd/>
          </a:ln>
        </p:spPr>
      </p:pic>
      <p:sp>
        <p:nvSpPr>
          <p:cNvPr id="3" name="Content Placeholder 2">
            <a:extLst>
              <a:ext uri="{FF2B5EF4-FFF2-40B4-BE49-F238E27FC236}">
                <a16:creationId xmlns:a16="http://schemas.microsoft.com/office/drawing/2014/main" id="{5E981B41-FD87-AA64-A326-E26C52E3054C}"/>
              </a:ext>
            </a:extLst>
          </p:cNvPr>
          <p:cNvSpPr>
            <a:spLocks noGrp="1"/>
          </p:cNvSpPr>
          <p:nvPr>
            <p:ph idx="1"/>
          </p:nvPr>
        </p:nvSpPr>
        <p:spPr>
          <a:xfrm>
            <a:off x="6248400" y="2737421"/>
            <a:ext cx="2286000" cy="691579"/>
          </a:xfrm>
        </p:spPr>
        <p:txBody>
          <a:bodyPr/>
          <a:lstStyle/>
          <a:p>
            <a:endParaRPr lang="en-US" dirty="0"/>
          </a:p>
        </p:txBody>
      </p:sp>
      <p:pic>
        <p:nvPicPr>
          <p:cNvPr id="4" name="Picture 3">
            <a:extLst>
              <a:ext uri="{FF2B5EF4-FFF2-40B4-BE49-F238E27FC236}">
                <a16:creationId xmlns:a16="http://schemas.microsoft.com/office/drawing/2014/main" id="{D243F2A4-0555-E86C-EB8D-BD536ADB1EB9}"/>
              </a:ext>
            </a:extLst>
          </p:cNvPr>
          <p:cNvPicPr>
            <a:picLocks noChangeAspect="1"/>
          </p:cNvPicPr>
          <p:nvPr/>
        </p:nvPicPr>
        <p:blipFill>
          <a:blip r:embed="rId4"/>
          <a:stretch>
            <a:fillRect/>
          </a:stretch>
        </p:blipFill>
        <p:spPr>
          <a:xfrm>
            <a:off x="473868" y="1676400"/>
            <a:ext cx="8196263" cy="4050792"/>
          </a:xfrm>
          <a:prstGeom prst="rect">
            <a:avLst/>
          </a:prstGeom>
        </p:spPr>
      </p:pic>
      <p:sp>
        <p:nvSpPr>
          <p:cNvPr id="7" name="TextBox 6">
            <a:extLst>
              <a:ext uri="{FF2B5EF4-FFF2-40B4-BE49-F238E27FC236}">
                <a16:creationId xmlns:a16="http://schemas.microsoft.com/office/drawing/2014/main" id="{6087B6B7-309B-3681-CB54-2817F1E01A8D}"/>
              </a:ext>
            </a:extLst>
          </p:cNvPr>
          <p:cNvSpPr txBox="1"/>
          <p:nvPr/>
        </p:nvSpPr>
        <p:spPr>
          <a:xfrm>
            <a:off x="2362199" y="605959"/>
            <a:ext cx="4939471" cy="707886"/>
          </a:xfrm>
          <a:prstGeom prst="rect">
            <a:avLst/>
          </a:prstGeom>
          <a:noFill/>
        </p:spPr>
        <p:txBody>
          <a:bodyPr wrap="square">
            <a:spAutoFit/>
          </a:bodyPr>
          <a:lstStyle/>
          <a:p>
            <a:pPr algn="ctr"/>
            <a:r>
              <a:rPr lang="en-US" sz="4000" b="1" dirty="0">
                <a:solidFill>
                  <a:schemeClr val="tx2">
                    <a:lumMod val="75000"/>
                  </a:schemeClr>
                </a:solidFill>
                <a:latin typeface="Rockwell Condensed" panose="02060603050405020104" pitchFamily="18" charset="0"/>
              </a:rPr>
              <a:t>Types of Financial Aid</a:t>
            </a:r>
          </a:p>
        </p:txBody>
      </p:sp>
    </p:spTree>
    <p:extLst>
      <p:ext uri="{BB962C8B-B14F-4D97-AF65-F5344CB8AC3E}">
        <p14:creationId xmlns:p14="http://schemas.microsoft.com/office/powerpoint/2010/main" val="31622404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766D792-375B-3949-A942-6D7063437382}"/>
              </a:ext>
            </a:extLst>
          </p:cNvPr>
          <p:cNvSpPr txBox="1">
            <a:spLocks/>
          </p:cNvSpPr>
          <p:nvPr/>
        </p:nvSpPr>
        <p:spPr>
          <a:xfrm>
            <a:off x="457200" y="381000"/>
            <a:ext cx="8229600" cy="457200"/>
          </a:xfrm>
          <a:prstGeom prst="rect">
            <a:avLst/>
          </a:prstGeom>
        </p:spPr>
        <p:txBody>
          <a:bodyPr>
            <a:no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fontAlgn="auto">
              <a:spcAft>
                <a:spcPts val="0"/>
              </a:spcAft>
            </a:pPr>
            <a:endParaRPr lang="en-US" sz="2800" dirty="0">
              <a:solidFill>
                <a:srgbClr val="FF0000"/>
              </a:solidFill>
            </a:endParaRPr>
          </a:p>
          <a:p>
            <a:pPr fontAlgn="auto">
              <a:spcAft>
                <a:spcPts val="0"/>
              </a:spcAft>
            </a:pPr>
            <a:endParaRPr lang="en-US" sz="2800" dirty="0">
              <a:solidFill>
                <a:srgbClr val="FF0000"/>
              </a:solidFill>
            </a:endParaRPr>
          </a:p>
        </p:txBody>
      </p:sp>
      <p:pic>
        <p:nvPicPr>
          <p:cNvPr id="4" name="Picture 7" descr="CO_LOGO">
            <a:extLst>
              <a:ext uri="{FF2B5EF4-FFF2-40B4-BE49-F238E27FC236}">
                <a16:creationId xmlns:a16="http://schemas.microsoft.com/office/drawing/2014/main" id="{BD42FE4A-986F-4281-8293-533C77575D5C}"/>
              </a:ext>
            </a:extLst>
          </p:cNvPr>
          <p:cNvPicPr>
            <a:picLocks noChangeAspect="1" noChangeArrowheads="1"/>
          </p:cNvPicPr>
          <p:nvPr/>
        </p:nvPicPr>
        <p:blipFill>
          <a:blip r:embed="rId3"/>
          <a:srcRect/>
          <a:stretch>
            <a:fillRect/>
          </a:stretch>
        </p:blipFill>
        <p:spPr bwMode="auto">
          <a:xfrm>
            <a:off x="304800" y="6019800"/>
            <a:ext cx="2730500" cy="635000"/>
          </a:xfrm>
          <a:prstGeom prst="rect">
            <a:avLst/>
          </a:prstGeom>
          <a:noFill/>
          <a:ln w="9525">
            <a:noFill/>
            <a:miter lim="800000"/>
            <a:headEnd/>
            <a:tailEnd/>
          </a:ln>
        </p:spPr>
      </p:pic>
      <p:pic>
        <p:nvPicPr>
          <p:cNvPr id="8" name="Graphic 7" descr="Checkmark">
            <a:extLst>
              <a:ext uri="{FF2B5EF4-FFF2-40B4-BE49-F238E27FC236}">
                <a16:creationId xmlns:a16="http://schemas.microsoft.com/office/drawing/2014/main" id="{0A574A9B-D723-4C2C-B887-0EFB32A5058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4400" y="2247900"/>
            <a:ext cx="1828800" cy="2362200"/>
          </a:xfrm>
          <a:prstGeom prst="rect">
            <a:avLst/>
          </a:prstGeom>
        </p:spPr>
      </p:pic>
      <p:pic>
        <p:nvPicPr>
          <p:cNvPr id="5" name="Picture 4">
            <a:extLst>
              <a:ext uri="{FF2B5EF4-FFF2-40B4-BE49-F238E27FC236}">
                <a16:creationId xmlns:a16="http://schemas.microsoft.com/office/drawing/2014/main" id="{9D5F2066-43A2-20EA-6FC0-58439FC799A6}"/>
              </a:ext>
            </a:extLst>
          </p:cNvPr>
          <p:cNvPicPr>
            <a:picLocks noChangeAspect="1"/>
          </p:cNvPicPr>
          <p:nvPr/>
        </p:nvPicPr>
        <p:blipFill>
          <a:blip r:embed="rId6"/>
          <a:stretch>
            <a:fillRect/>
          </a:stretch>
        </p:blipFill>
        <p:spPr>
          <a:xfrm>
            <a:off x="3124200" y="-9053"/>
            <a:ext cx="5334837" cy="6858000"/>
          </a:xfrm>
          <a:prstGeom prst="rect">
            <a:avLst/>
          </a:prstGeom>
        </p:spPr>
      </p:pic>
    </p:spTree>
    <p:extLst>
      <p:ext uri="{BB962C8B-B14F-4D97-AF65-F5344CB8AC3E}">
        <p14:creationId xmlns:p14="http://schemas.microsoft.com/office/powerpoint/2010/main" val="39264330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766D792-375B-3949-A942-6D7063437382}"/>
              </a:ext>
            </a:extLst>
          </p:cNvPr>
          <p:cNvSpPr txBox="1">
            <a:spLocks/>
          </p:cNvSpPr>
          <p:nvPr/>
        </p:nvSpPr>
        <p:spPr>
          <a:xfrm>
            <a:off x="457200" y="381000"/>
            <a:ext cx="8229600" cy="457200"/>
          </a:xfrm>
          <a:prstGeom prst="rect">
            <a:avLst/>
          </a:prstGeom>
        </p:spPr>
        <p:txBody>
          <a:bodyPr>
            <a:no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fontAlgn="auto">
              <a:spcAft>
                <a:spcPts val="0"/>
              </a:spcAft>
            </a:pPr>
            <a:endParaRPr lang="en-US" sz="2800" dirty="0">
              <a:solidFill>
                <a:srgbClr val="FF0000"/>
              </a:solidFill>
            </a:endParaRPr>
          </a:p>
          <a:p>
            <a:pPr fontAlgn="auto">
              <a:spcAft>
                <a:spcPts val="0"/>
              </a:spcAft>
            </a:pPr>
            <a:endParaRPr lang="en-US" sz="2800" dirty="0">
              <a:solidFill>
                <a:srgbClr val="FF0000"/>
              </a:solidFill>
            </a:endParaRPr>
          </a:p>
        </p:txBody>
      </p:sp>
      <p:pic>
        <p:nvPicPr>
          <p:cNvPr id="4" name="Picture 7" descr="CO_LOGO">
            <a:extLst>
              <a:ext uri="{FF2B5EF4-FFF2-40B4-BE49-F238E27FC236}">
                <a16:creationId xmlns:a16="http://schemas.microsoft.com/office/drawing/2014/main" id="{BD42FE4A-986F-4281-8293-533C77575D5C}"/>
              </a:ext>
            </a:extLst>
          </p:cNvPr>
          <p:cNvPicPr>
            <a:picLocks noChangeAspect="1" noChangeArrowheads="1"/>
          </p:cNvPicPr>
          <p:nvPr/>
        </p:nvPicPr>
        <p:blipFill>
          <a:blip r:embed="rId3"/>
          <a:srcRect/>
          <a:stretch>
            <a:fillRect/>
          </a:stretch>
        </p:blipFill>
        <p:spPr bwMode="auto">
          <a:xfrm>
            <a:off x="304800" y="6019800"/>
            <a:ext cx="2730500" cy="635000"/>
          </a:xfrm>
          <a:prstGeom prst="rect">
            <a:avLst/>
          </a:prstGeom>
          <a:noFill/>
          <a:ln w="9525">
            <a:noFill/>
            <a:miter lim="800000"/>
            <a:headEnd/>
            <a:tailEnd/>
          </a:ln>
        </p:spPr>
      </p:pic>
      <p:pic>
        <p:nvPicPr>
          <p:cNvPr id="7" name="Graphic 6" descr="Hourglass 60%">
            <a:extLst>
              <a:ext uri="{FF2B5EF4-FFF2-40B4-BE49-F238E27FC236}">
                <a16:creationId xmlns:a16="http://schemas.microsoft.com/office/drawing/2014/main" id="{A3A65CB4-6773-422B-8A2A-FCCE0B19E1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5800" y="2222500"/>
            <a:ext cx="2133600" cy="2362200"/>
          </a:xfrm>
          <a:prstGeom prst="rect">
            <a:avLst/>
          </a:prstGeom>
        </p:spPr>
      </p:pic>
      <p:pic>
        <p:nvPicPr>
          <p:cNvPr id="5" name="Picture 4">
            <a:extLst>
              <a:ext uri="{FF2B5EF4-FFF2-40B4-BE49-F238E27FC236}">
                <a16:creationId xmlns:a16="http://schemas.microsoft.com/office/drawing/2014/main" id="{819E2E6D-D56E-5831-CA0F-7CCFD5003405}"/>
              </a:ext>
            </a:extLst>
          </p:cNvPr>
          <p:cNvPicPr>
            <a:picLocks noChangeAspect="1"/>
          </p:cNvPicPr>
          <p:nvPr/>
        </p:nvPicPr>
        <p:blipFill>
          <a:blip r:embed="rId6"/>
          <a:stretch>
            <a:fillRect/>
          </a:stretch>
        </p:blipFill>
        <p:spPr>
          <a:xfrm>
            <a:off x="3124200" y="0"/>
            <a:ext cx="5334000" cy="6858000"/>
          </a:xfrm>
          <a:prstGeom prst="rect">
            <a:avLst/>
          </a:prstGeom>
        </p:spPr>
      </p:pic>
    </p:spTree>
    <p:extLst>
      <p:ext uri="{BB962C8B-B14F-4D97-AF65-F5344CB8AC3E}">
        <p14:creationId xmlns:p14="http://schemas.microsoft.com/office/powerpoint/2010/main" val="8195975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914400"/>
          </a:xfrm>
        </p:spPr>
        <p:txBody>
          <a:bodyPr>
            <a:normAutofit/>
          </a:bodyPr>
          <a:lstStyle/>
          <a:p>
            <a:pPr algn="ctr"/>
            <a:r>
              <a:rPr lang="en-US" sz="4000" dirty="0"/>
              <a:t>College OPTIONS Financial Aid Services</a:t>
            </a:r>
          </a:p>
        </p:txBody>
      </p:sp>
      <p:sp>
        <p:nvSpPr>
          <p:cNvPr id="3" name="Content Placeholder 2"/>
          <p:cNvSpPr>
            <a:spLocks noGrp="1"/>
          </p:cNvSpPr>
          <p:nvPr>
            <p:ph idx="1"/>
          </p:nvPr>
        </p:nvSpPr>
        <p:spPr>
          <a:xfrm>
            <a:off x="685800" y="914400"/>
            <a:ext cx="7848600" cy="5029200"/>
          </a:xfrm>
        </p:spPr>
        <p:txBody>
          <a:bodyPr>
            <a:normAutofit fontScale="55000" lnSpcReduction="20000"/>
          </a:bodyPr>
          <a:lstStyle/>
          <a:p>
            <a:pPr marL="0" indent="0">
              <a:lnSpc>
                <a:spcPct val="120000"/>
              </a:lnSpc>
              <a:buNone/>
            </a:pPr>
            <a:r>
              <a:rPr lang="en-US" sz="2500" dirty="0">
                <a:latin typeface="Arial" panose="020B0604020202020204" pitchFamily="34" charset="0"/>
                <a:cs typeface="Arial" panose="020B0604020202020204" pitchFamily="34" charset="0"/>
              </a:rPr>
              <a:t>College OPTIONS is a local educational partnership that provides services at no cost to students of all ages who live in Modoc, Shasta, Siskiyou, Tehama or Trinity counties.  Financial Aid services are specifically designed to meet individual needs.</a:t>
            </a:r>
          </a:p>
          <a:p>
            <a:pPr marL="0" indent="0">
              <a:lnSpc>
                <a:spcPct val="120000"/>
              </a:lnSpc>
              <a:buNone/>
            </a:pPr>
            <a:r>
              <a:rPr lang="en-US" sz="2500" dirty="0">
                <a:latin typeface="Arial" panose="020B0604020202020204" pitchFamily="34" charset="0"/>
                <a:cs typeface="Arial" panose="020B0604020202020204" pitchFamily="34" charset="0"/>
              </a:rPr>
              <a:t>College OPTIONS does not guarantee any specific grants, scholarships, loans or government funding.  </a:t>
            </a:r>
          </a:p>
          <a:p>
            <a:pPr marL="0" indent="0">
              <a:lnSpc>
                <a:spcPct val="120000"/>
              </a:lnSpc>
              <a:buNone/>
            </a:pPr>
            <a:r>
              <a:rPr lang="en-US" sz="2500" dirty="0">
                <a:latin typeface="Arial" panose="020B0604020202020204" pitchFamily="34" charset="0"/>
                <a:cs typeface="Arial" panose="020B0604020202020204" pitchFamily="34" charset="0"/>
              </a:rPr>
              <a:t>Students who receive services, and their parents or other responsible adults, are expected to provide accurate and complete information to advisors for all applications for financial aid.  The best options for financial aid are based on up-to-date information.</a:t>
            </a:r>
          </a:p>
          <a:p>
            <a:pPr marL="0" indent="0">
              <a:lnSpc>
                <a:spcPct val="120000"/>
              </a:lnSpc>
              <a:buNone/>
            </a:pPr>
            <a:r>
              <a:rPr lang="en-US" sz="2500" dirty="0">
                <a:latin typeface="Arial" panose="020B0604020202020204" pitchFamily="34" charset="0"/>
                <a:cs typeface="Arial" panose="020B0604020202020204" pitchFamily="34" charset="0"/>
              </a:rPr>
              <a:t>Our advisors are not financial professionals.  We urge students and families to verify information and weigh the options before making financial decisions.</a:t>
            </a:r>
          </a:p>
          <a:p>
            <a:pPr marL="0" indent="0">
              <a:lnSpc>
                <a:spcPct val="120000"/>
              </a:lnSpc>
              <a:buNone/>
            </a:pPr>
            <a:r>
              <a:rPr lang="en-US" sz="2500" dirty="0">
                <a:latin typeface="Arial" panose="020B0604020202020204" pitchFamily="34" charset="0"/>
                <a:cs typeface="Arial" panose="020B0604020202020204" pitchFamily="34" charset="0"/>
              </a:rPr>
              <a:t>It is our policy to maintain the privacy of every student who accesses services through College OPTIONS.  We do not share information with any outside agencies, companies or individuals.  With the student’s permission, we may discuss a student’s progress with other educators and/or college admissions and/or financial aid officers for the benefit of the student.</a:t>
            </a:r>
          </a:p>
          <a:p>
            <a:pPr marL="0" indent="0">
              <a:lnSpc>
                <a:spcPct val="120000"/>
              </a:lnSpc>
              <a:buNone/>
            </a:pPr>
            <a:r>
              <a:rPr lang="en-US" sz="2500" dirty="0">
                <a:latin typeface="Arial" panose="020B0604020202020204" pitchFamily="34" charset="0"/>
                <a:cs typeface="Arial" panose="020B0604020202020204" pitchFamily="34" charset="0"/>
              </a:rPr>
              <a:t>We welcome suggestions, comments and feedback of any kind.  The best services are the result of diligent efforts by everyone.  </a:t>
            </a:r>
          </a:p>
          <a:p>
            <a:pPr marL="0" indent="0">
              <a:lnSpc>
                <a:spcPct val="120000"/>
              </a:lnSpc>
              <a:buNone/>
            </a:pPr>
            <a:r>
              <a:rPr lang="en-US" sz="2500" dirty="0">
                <a:latin typeface="Arial" panose="020B0604020202020204" pitchFamily="34" charset="0"/>
                <a:cs typeface="Arial" panose="020B0604020202020204" pitchFamily="34" charset="0"/>
              </a:rPr>
              <a:t>Thank you for allowing us to be of assistance to you.</a:t>
            </a:r>
          </a:p>
          <a:p>
            <a:pPr marL="0" indent="0">
              <a:buNone/>
            </a:pPr>
            <a:r>
              <a:rPr lang="en-US" sz="2600" b="1" dirty="0">
                <a:latin typeface="Arial" panose="020B0604020202020204" pitchFamily="34" charset="0"/>
                <a:cs typeface="Arial" panose="020B0604020202020204" pitchFamily="34" charset="0"/>
              </a:rPr>
              <a:t> </a:t>
            </a:r>
            <a:endParaRPr lang="en-US" sz="2600" dirty="0">
              <a:latin typeface="Arial" panose="020B0604020202020204" pitchFamily="34" charset="0"/>
              <a:cs typeface="Arial" panose="020B0604020202020204" pitchFamily="34" charset="0"/>
            </a:endParaRPr>
          </a:p>
          <a:p>
            <a:pPr marL="0" indent="0">
              <a:buNone/>
            </a:pPr>
            <a:endParaRPr lang="en-US" sz="1400" dirty="0"/>
          </a:p>
        </p:txBody>
      </p:sp>
      <p:pic>
        <p:nvPicPr>
          <p:cNvPr id="4" name="Picture 7" descr="CO_LOGO">
            <a:extLst>
              <a:ext uri="{FF2B5EF4-FFF2-40B4-BE49-F238E27FC236}">
                <a16:creationId xmlns:a16="http://schemas.microsoft.com/office/drawing/2014/main" id="{FCC38402-9FA8-4392-8A69-A97B08311CA5}"/>
              </a:ext>
            </a:extLst>
          </p:cNvPr>
          <p:cNvPicPr>
            <a:picLocks noChangeAspect="1" noChangeArrowheads="1"/>
          </p:cNvPicPr>
          <p:nvPr/>
        </p:nvPicPr>
        <p:blipFill>
          <a:blip r:embed="rId2"/>
          <a:srcRect/>
          <a:stretch>
            <a:fillRect/>
          </a:stretch>
        </p:blipFill>
        <p:spPr bwMode="auto">
          <a:xfrm>
            <a:off x="304800" y="6019800"/>
            <a:ext cx="2730500" cy="635000"/>
          </a:xfrm>
          <a:prstGeom prst="rect">
            <a:avLst/>
          </a:prstGeom>
          <a:noFill/>
          <a:ln w="9525">
            <a:noFill/>
            <a:miter lim="800000"/>
            <a:headEnd/>
            <a:tailEnd/>
          </a:ln>
        </p:spPr>
      </p:pic>
      <p:pic>
        <p:nvPicPr>
          <p:cNvPr id="10242" name="Picture 2" descr="Image result for financial planner icon">
            <a:extLst>
              <a:ext uri="{FF2B5EF4-FFF2-40B4-BE49-F238E27FC236}">
                <a16:creationId xmlns:a16="http://schemas.microsoft.com/office/drawing/2014/main" id="{A2492A7A-2306-74BE-397C-3C0F83C5F1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953000"/>
            <a:ext cx="17526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711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762000"/>
          </a:xfrm>
        </p:spPr>
        <p:txBody>
          <a:bodyPr>
            <a:normAutofit/>
          </a:bodyPr>
          <a:lstStyle/>
          <a:p>
            <a:r>
              <a:rPr lang="en-US" sz="3600" dirty="0"/>
              <a:t>    Some Considerations and Reminders</a:t>
            </a:r>
          </a:p>
        </p:txBody>
      </p:sp>
      <p:sp>
        <p:nvSpPr>
          <p:cNvPr id="3" name="Content Placeholder 2"/>
          <p:cNvSpPr>
            <a:spLocks noGrp="1"/>
          </p:cNvSpPr>
          <p:nvPr>
            <p:ph idx="4294967295"/>
          </p:nvPr>
        </p:nvSpPr>
        <p:spPr>
          <a:xfrm>
            <a:off x="568315" y="838200"/>
            <a:ext cx="8118486" cy="5133579"/>
          </a:xfrm>
        </p:spPr>
        <p:txBody>
          <a:bodyPr>
            <a:normAutofit fontScale="92500" lnSpcReduction="20000"/>
          </a:bodyPr>
          <a:lstStyle/>
          <a:p>
            <a:r>
              <a:rPr lang="en-US" dirty="0">
                <a:latin typeface="Arial" panose="020B0604020202020204" pitchFamily="34" charset="0"/>
                <a:cs typeface="Arial" panose="020B0604020202020204" pitchFamily="34" charset="0"/>
              </a:rPr>
              <a:t>Cal Grant is good for 4 academic years, including Community College</a:t>
            </a:r>
          </a:p>
          <a:p>
            <a:pPr lvl="1"/>
            <a:r>
              <a:rPr lang="en-US" sz="20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Use it wisely</a:t>
            </a:r>
          </a:p>
          <a:p>
            <a:r>
              <a:rPr lang="en-US" dirty="0">
                <a:latin typeface="Arial" panose="020B0604020202020204" pitchFamily="34" charset="0"/>
                <a:cs typeface="Arial" panose="020B0604020202020204" pitchFamily="34" charset="0"/>
              </a:rPr>
              <a:t>Meet all deadlines - Cal Grant has a March 2 FAFSA filing deadline </a:t>
            </a:r>
            <a:r>
              <a:rPr lang="en-US" sz="1200" dirty="0">
                <a:latin typeface="Arial" panose="020B0604020202020204" pitchFamily="34" charset="0"/>
                <a:cs typeface="Arial" panose="020B0604020202020204" pitchFamily="34" charset="0"/>
              </a:rPr>
              <a:t>(except for community college attendance, which is September 2)</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Consider applying to multiple schools to see multiple financial aid offers</a:t>
            </a:r>
          </a:p>
          <a:p>
            <a:r>
              <a:rPr lang="en-US" dirty="0">
                <a:latin typeface="Arial" panose="020B0604020202020204" pitchFamily="34" charset="0"/>
                <a:cs typeface="Arial" panose="020B0604020202020204" pitchFamily="34" charset="0"/>
              </a:rPr>
              <a:t>“Verification” is a financial aid process conducted by your college/university financial aid office</a:t>
            </a:r>
          </a:p>
          <a:p>
            <a:pPr lvl="1"/>
            <a:r>
              <a:rPr lang="en-US" dirty="0">
                <a:latin typeface="Arial" panose="020B0604020202020204" pitchFamily="34" charset="0"/>
                <a:cs typeface="Arial" panose="020B0604020202020204" pitchFamily="34" charset="0"/>
              </a:rPr>
              <a:t>No need to be fearful of this - prove to us that your FAFSA information is true</a:t>
            </a:r>
          </a:p>
          <a:p>
            <a:pPr lvl="2"/>
            <a:r>
              <a:rPr lang="en-US" dirty="0">
                <a:latin typeface="Arial" panose="020B0604020202020204" pitchFamily="34" charset="0"/>
                <a:cs typeface="Arial" panose="020B0604020202020204" pitchFamily="34" charset="0"/>
              </a:rPr>
              <a:t>Keep bank statements from your FAFSA filing date</a:t>
            </a:r>
          </a:p>
          <a:p>
            <a:r>
              <a:rPr lang="en-US" dirty="0">
                <a:latin typeface="Arial" panose="020B0604020202020204" pitchFamily="34" charset="0"/>
                <a:cs typeface="Arial" panose="020B0604020202020204" pitchFamily="34" charset="0"/>
              </a:rPr>
              <a:t>Department of Education College Scorecard </a:t>
            </a:r>
          </a:p>
          <a:p>
            <a:pPr lvl="1"/>
            <a:r>
              <a:rPr lang="en-US" dirty="0">
                <a:latin typeface="Arial" panose="020B0604020202020204" pitchFamily="34" charset="0"/>
                <a:cs typeface="Arial" panose="020B0604020202020204" pitchFamily="34" charset="0"/>
              </a:rPr>
              <a:t>Compare schools – cost, graduation rate, employment rate, average amount borrowed, loan default rate</a:t>
            </a:r>
          </a:p>
          <a:p>
            <a:pPr lvl="1"/>
            <a:r>
              <a:rPr lang="en-US" dirty="0">
                <a:latin typeface="Arial" panose="020B0604020202020204" pitchFamily="34" charset="0"/>
                <a:cs typeface="Arial" panose="020B0604020202020204" pitchFamily="34" charset="0"/>
                <a:hlinkClick r:id="rId2"/>
              </a:rPr>
              <a:t>www.collegescorecard.ed.gov</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Reach out to College OPTIONS if you need assistance</a:t>
            </a:r>
          </a:p>
          <a:p>
            <a:pPr lvl="1"/>
            <a:r>
              <a:rPr lang="en-US" dirty="0">
                <a:latin typeface="Arial" panose="020B0604020202020204" pitchFamily="34" charset="0"/>
                <a:cs typeface="Arial" panose="020B0604020202020204" pitchFamily="34" charset="0"/>
                <a:hlinkClick r:id="rId3"/>
              </a:rPr>
              <a:t>www.collegeoptions.org</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530-244-4022</a:t>
            </a:r>
          </a:p>
          <a:p>
            <a:r>
              <a:rPr lang="en-US" dirty="0">
                <a:latin typeface="Arial" panose="020B0604020202020204" pitchFamily="34" charset="0"/>
                <a:cs typeface="Arial" panose="020B0604020202020204" pitchFamily="34" charset="0"/>
              </a:rPr>
              <a:t>Follow College OPTIONS on social media @collegeoptionsinc</a:t>
            </a: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endParaRPr lang="en-US" sz="1800" dirty="0"/>
          </a:p>
        </p:txBody>
      </p:sp>
      <p:sp>
        <p:nvSpPr>
          <p:cNvPr id="5" name="Rectangle 1"/>
          <p:cNvSpPr>
            <a:spLocks noChangeArrowheads="1"/>
          </p:cNvSpPr>
          <p:nvPr/>
        </p:nvSpPr>
        <p:spPr bwMode="auto">
          <a:xfrm>
            <a:off x="1931988" y="2360068"/>
            <a:ext cx="22153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1" u="none" strike="noStrike" cap="none" normalizeH="0" baseline="0" dirty="0">
                <a:ln>
                  <a:noFill/>
                </a:ln>
                <a:solidFill>
                  <a:srgbClr val="058036"/>
                </a:solidFill>
                <a:effectLst/>
                <a:latin typeface="Verdana" pitchFamily="34" charset="0"/>
                <a:cs typeface="Arial" pitchFamily="34" charset="0"/>
              </a:rPr>
              <a:t> </a:t>
            </a:r>
            <a:endParaRPr kumimoji="0" lang="en-US" altLang="en-US"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itchFamily="34" charset="0"/>
                <a:cs typeface="Arial" pitchFamily="34" charset="0"/>
              </a:rPr>
            </a:b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7" name="Picture 7" descr="CO_LOGO">
            <a:extLst>
              <a:ext uri="{FF2B5EF4-FFF2-40B4-BE49-F238E27FC236}">
                <a16:creationId xmlns:a16="http://schemas.microsoft.com/office/drawing/2014/main" id="{EB05EE92-97D8-6C4F-85E0-F485D1800B96}"/>
              </a:ext>
            </a:extLst>
          </p:cNvPr>
          <p:cNvPicPr>
            <a:picLocks noChangeAspect="1" noChangeArrowheads="1"/>
          </p:cNvPicPr>
          <p:nvPr/>
        </p:nvPicPr>
        <p:blipFill>
          <a:blip r:embed="rId4"/>
          <a:srcRect/>
          <a:stretch>
            <a:fillRect/>
          </a:stretch>
        </p:blipFill>
        <p:spPr bwMode="auto">
          <a:xfrm>
            <a:off x="566738" y="6043336"/>
            <a:ext cx="2730500" cy="635000"/>
          </a:xfrm>
          <a:prstGeom prst="rect">
            <a:avLst/>
          </a:prstGeom>
          <a:noFill/>
          <a:ln w="9525">
            <a:noFill/>
            <a:miter lim="800000"/>
            <a:headEnd/>
            <a:tailEnd/>
          </a:ln>
        </p:spPr>
      </p:pic>
      <p:pic>
        <p:nvPicPr>
          <p:cNvPr id="11266" name="Picture 2" descr="good idea Icon - Free PNG &amp; SVG 247476 - Noun Project">
            <a:extLst>
              <a:ext uri="{FF2B5EF4-FFF2-40B4-BE49-F238E27FC236}">
                <a16:creationId xmlns:a16="http://schemas.microsoft.com/office/drawing/2014/main" id="{144F2758-FF63-CE67-30C7-146942B08C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0824" y="4038600"/>
            <a:ext cx="1567376" cy="1475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5104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DF613-B267-4BC6-9629-88FD0DBA0297}"/>
              </a:ext>
            </a:extLst>
          </p:cNvPr>
          <p:cNvSpPr>
            <a:spLocks noGrp="1"/>
          </p:cNvSpPr>
          <p:nvPr>
            <p:ph type="title"/>
          </p:nvPr>
        </p:nvSpPr>
        <p:spPr>
          <a:xfrm>
            <a:off x="685800" y="179832"/>
            <a:ext cx="7772400" cy="810768"/>
          </a:xfrm>
        </p:spPr>
        <p:txBody>
          <a:bodyPr/>
          <a:lstStyle/>
          <a:p>
            <a:pPr algn="ctr"/>
            <a:r>
              <a:rPr lang="en-US" dirty="0"/>
              <a:t>WITH GRATITUDE!!!</a:t>
            </a:r>
          </a:p>
        </p:txBody>
      </p:sp>
      <p:sp>
        <p:nvSpPr>
          <p:cNvPr id="3" name="Content Placeholder 2">
            <a:extLst>
              <a:ext uri="{FF2B5EF4-FFF2-40B4-BE49-F238E27FC236}">
                <a16:creationId xmlns:a16="http://schemas.microsoft.com/office/drawing/2014/main" id="{A7A4EFBB-6DBD-4229-B783-7F2FF12E5F56}"/>
              </a:ext>
            </a:extLst>
          </p:cNvPr>
          <p:cNvSpPr>
            <a:spLocks noGrp="1"/>
          </p:cNvSpPr>
          <p:nvPr>
            <p:ph idx="1"/>
          </p:nvPr>
        </p:nvSpPr>
        <p:spPr>
          <a:xfrm>
            <a:off x="469900" y="990600"/>
            <a:ext cx="8140700" cy="5638800"/>
          </a:xfrm>
        </p:spPr>
        <p:txBody>
          <a:bodyPr>
            <a:normAutofit/>
          </a:bodyPr>
          <a:lstStyle/>
          <a:p>
            <a:pPr marL="0" indent="0" algn="ctr">
              <a:lnSpc>
                <a:spcPct val="100000"/>
              </a:lnSpc>
              <a:spcBef>
                <a:spcPts val="0"/>
              </a:spcBef>
              <a:buNone/>
            </a:pPr>
            <a:r>
              <a:rPr lang="en-US" sz="2400" dirty="0"/>
              <a:t>A huge thank you to these </a:t>
            </a:r>
          </a:p>
          <a:p>
            <a:pPr marL="0" indent="0" algn="ctr">
              <a:lnSpc>
                <a:spcPct val="100000"/>
              </a:lnSpc>
              <a:spcBef>
                <a:spcPts val="0"/>
              </a:spcBef>
              <a:buNone/>
            </a:pPr>
            <a:r>
              <a:rPr lang="en-US" sz="2400" dirty="0"/>
              <a:t>College OPTIONS funders!!!</a:t>
            </a:r>
          </a:p>
          <a:p>
            <a:pPr marL="0" indent="0">
              <a:lnSpc>
                <a:spcPct val="100000"/>
              </a:lnSpc>
              <a:spcBef>
                <a:spcPts val="0"/>
              </a:spcBef>
              <a:buNone/>
            </a:pPr>
            <a:endParaRPr lang="en-US" sz="800" dirty="0"/>
          </a:p>
          <a:p>
            <a:pPr marL="0" indent="0">
              <a:lnSpc>
                <a:spcPct val="100000"/>
              </a:lnSpc>
              <a:spcBef>
                <a:spcPts val="0"/>
              </a:spcBef>
              <a:buNone/>
            </a:pPr>
            <a:endParaRPr lang="en-US" sz="2400" dirty="0"/>
          </a:p>
          <a:p>
            <a:pPr marL="0" indent="0">
              <a:lnSpc>
                <a:spcPct val="100000"/>
              </a:lnSpc>
              <a:spcBef>
                <a:spcPts val="0"/>
              </a:spcBef>
              <a:buNone/>
            </a:pPr>
            <a:endParaRPr lang="en-US" sz="800" dirty="0"/>
          </a:p>
          <a:p>
            <a:pPr marL="0" indent="0">
              <a:lnSpc>
                <a:spcPct val="100000"/>
              </a:lnSpc>
              <a:spcBef>
                <a:spcPts val="0"/>
              </a:spcBef>
              <a:buNone/>
            </a:pPr>
            <a:endParaRPr lang="en-US" sz="2400" dirty="0"/>
          </a:p>
          <a:p>
            <a:pPr marL="0" indent="0">
              <a:lnSpc>
                <a:spcPct val="100000"/>
              </a:lnSpc>
              <a:spcBef>
                <a:spcPts val="0"/>
              </a:spcBef>
              <a:buNone/>
            </a:pPr>
            <a:endParaRPr lang="en-US" sz="2400" dirty="0"/>
          </a:p>
          <a:p>
            <a:pPr marL="0" indent="0">
              <a:lnSpc>
                <a:spcPct val="100000"/>
              </a:lnSpc>
              <a:spcBef>
                <a:spcPts val="0"/>
              </a:spcBef>
              <a:buNone/>
            </a:pPr>
            <a:endParaRPr lang="en-US" dirty="0"/>
          </a:p>
          <a:p>
            <a:pPr marL="0" indent="0">
              <a:lnSpc>
                <a:spcPct val="100000"/>
              </a:lnSpc>
              <a:spcBef>
                <a:spcPts val="0"/>
              </a:spcBef>
              <a:buNone/>
            </a:pPr>
            <a:endParaRPr lang="en-US" sz="2400" dirty="0"/>
          </a:p>
          <a:p>
            <a:pPr marL="0" indent="0">
              <a:buNone/>
            </a:pPr>
            <a:endParaRPr lang="en-US" sz="2400" dirty="0"/>
          </a:p>
          <a:p>
            <a:pPr marL="0" indent="0">
              <a:buNone/>
            </a:pPr>
            <a:endParaRPr lang="en-US" sz="2400" dirty="0"/>
          </a:p>
          <a:p>
            <a:pPr marL="0" indent="0">
              <a:buNone/>
            </a:pPr>
            <a:endParaRPr lang="en-US" sz="2800" dirty="0"/>
          </a:p>
          <a:p>
            <a:pPr marL="0" indent="0">
              <a:buNone/>
            </a:pPr>
            <a:r>
              <a:rPr lang="en-US" dirty="0"/>
              <a:t>Because of their generosity, all services provided by College OPTIONS personnel are </a:t>
            </a:r>
            <a:r>
              <a:rPr lang="en-US" u="sng" dirty="0">
                <a:highlight>
                  <a:srgbClr val="FFFF00"/>
                </a:highlight>
              </a:rPr>
              <a:t>free</a:t>
            </a:r>
            <a:r>
              <a:rPr lang="en-US" dirty="0">
                <a:highlight>
                  <a:srgbClr val="FFFF00"/>
                </a:highlight>
              </a:rPr>
              <a:t> </a:t>
            </a:r>
            <a:r>
              <a:rPr lang="en-US" dirty="0"/>
              <a:t>to North State families</a:t>
            </a:r>
          </a:p>
          <a:p>
            <a:pPr marL="0" indent="0">
              <a:buNone/>
            </a:pPr>
            <a:endParaRPr lang="en-US" sz="2400" dirty="0"/>
          </a:p>
        </p:txBody>
      </p:sp>
      <p:pic>
        <p:nvPicPr>
          <p:cNvPr id="25604" name="Picture 4" descr="Image preview">
            <a:extLst>
              <a:ext uri="{FF2B5EF4-FFF2-40B4-BE49-F238E27FC236}">
                <a16:creationId xmlns:a16="http://schemas.microsoft.com/office/drawing/2014/main" id="{92F33D3E-191A-4CC7-9D57-41EAFE348B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072" y="2029118"/>
            <a:ext cx="3184478" cy="14107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bwilliams\AppData\Local\Microsoft\Windows\INetCache\Content.MSO\EF06A088.tmp">
            <a:extLst>
              <a:ext uri="{FF2B5EF4-FFF2-40B4-BE49-F238E27FC236}">
                <a16:creationId xmlns:a16="http://schemas.microsoft.com/office/drawing/2014/main" id="{E67AF92A-0BAA-4408-9BF7-2DAD10954F1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171172" y="2029118"/>
            <a:ext cx="3184478" cy="1410751"/>
          </a:xfrm>
          <a:prstGeom prst="rect">
            <a:avLst/>
          </a:prstGeom>
          <a:noFill/>
          <a:ln>
            <a:noFill/>
          </a:ln>
        </p:spPr>
      </p:pic>
      <p:pic>
        <p:nvPicPr>
          <p:cNvPr id="7" name="Picture 7" descr="CO_LOGO">
            <a:extLst>
              <a:ext uri="{FF2B5EF4-FFF2-40B4-BE49-F238E27FC236}">
                <a16:creationId xmlns:a16="http://schemas.microsoft.com/office/drawing/2014/main" id="{D77638F4-422C-413D-BDF0-E939E1989E34}"/>
              </a:ext>
            </a:extLst>
          </p:cNvPr>
          <p:cNvPicPr>
            <a:picLocks noChangeAspect="1" noChangeArrowheads="1"/>
          </p:cNvPicPr>
          <p:nvPr/>
        </p:nvPicPr>
        <p:blipFill>
          <a:blip r:embed="rId4"/>
          <a:srcRect/>
          <a:stretch>
            <a:fillRect/>
          </a:stretch>
        </p:blipFill>
        <p:spPr bwMode="auto">
          <a:xfrm>
            <a:off x="469900" y="6070600"/>
            <a:ext cx="2730500" cy="635000"/>
          </a:xfrm>
          <a:prstGeom prst="rect">
            <a:avLst/>
          </a:prstGeom>
          <a:noFill/>
          <a:ln w="9525">
            <a:noFill/>
            <a:miter lim="800000"/>
            <a:headEnd/>
            <a:tailEnd/>
          </a:ln>
        </p:spPr>
      </p:pic>
      <p:pic>
        <p:nvPicPr>
          <p:cNvPr id="5" name="Picture 4">
            <a:extLst>
              <a:ext uri="{FF2B5EF4-FFF2-40B4-BE49-F238E27FC236}">
                <a16:creationId xmlns:a16="http://schemas.microsoft.com/office/drawing/2014/main" id="{DB890119-F2A0-3345-BA12-40B7696435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5600" y="3773011"/>
            <a:ext cx="3352800" cy="1410751"/>
          </a:xfrm>
          <a:prstGeom prst="rect">
            <a:avLst/>
          </a:prstGeom>
        </p:spPr>
      </p:pic>
      <p:pic>
        <p:nvPicPr>
          <p:cNvPr id="8" name="Picture 7">
            <a:extLst>
              <a:ext uri="{FF2B5EF4-FFF2-40B4-BE49-F238E27FC236}">
                <a16:creationId xmlns:a16="http://schemas.microsoft.com/office/drawing/2014/main" id="{41BB1590-09DC-0D49-BE00-7C6530A05F0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1600" y="5973913"/>
            <a:ext cx="2743200" cy="726774"/>
          </a:xfrm>
          <a:prstGeom prst="rect">
            <a:avLst/>
          </a:prstGeom>
        </p:spPr>
      </p:pic>
    </p:spTree>
    <p:extLst>
      <p:ext uri="{BB962C8B-B14F-4D97-AF65-F5344CB8AC3E}">
        <p14:creationId xmlns:p14="http://schemas.microsoft.com/office/powerpoint/2010/main" val="1591294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24681"/>
            <a:ext cx="8229600" cy="609600"/>
          </a:xfrm>
        </p:spPr>
        <p:txBody>
          <a:bodyPr/>
          <a:lstStyle/>
          <a:p>
            <a:pPr algn="ctr"/>
            <a:r>
              <a:rPr lang="en-US" sz="3600" dirty="0"/>
              <a:t>Thank you!!!</a:t>
            </a:r>
          </a:p>
        </p:txBody>
      </p:sp>
      <p:sp>
        <p:nvSpPr>
          <p:cNvPr id="3" name="Content Placeholder 2"/>
          <p:cNvSpPr>
            <a:spLocks noGrp="1"/>
          </p:cNvSpPr>
          <p:nvPr>
            <p:ph idx="1"/>
          </p:nvPr>
        </p:nvSpPr>
        <p:spPr>
          <a:xfrm>
            <a:off x="304800" y="1477963"/>
            <a:ext cx="8229600" cy="4389437"/>
          </a:xfrm>
        </p:spPr>
        <p:txBody>
          <a:bodyPr>
            <a:normAutofit/>
          </a:bodyPr>
          <a:lstStyle/>
          <a:p>
            <a:r>
              <a:rPr lang="en-US" sz="2400" dirty="0">
                <a:latin typeface="Arial" panose="020B0604020202020204" pitchFamily="34" charset="0"/>
                <a:cs typeface="Arial" panose="020B0604020202020204" pitchFamily="34" charset="0"/>
              </a:rPr>
              <a:t>We are always trying to improve our effectiveness.  </a:t>
            </a:r>
          </a:p>
          <a:p>
            <a:pPr lvl="1"/>
            <a:r>
              <a:rPr lang="en-US" sz="2200" dirty="0">
                <a:latin typeface="Arial" panose="020B0604020202020204" pitchFamily="34" charset="0"/>
                <a:cs typeface="Arial" panose="020B0604020202020204" pitchFamily="34" charset="0"/>
              </a:rPr>
              <a:t>If you have suggestions for improvement, please see me or call me or email me</a:t>
            </a:r>
          </a:p>
          <a:p>
            <a:pPr marL="274320" lvl="1" indent="0">
              <a:buNone/>
            </a:pPr>
            <a:endParaRPr lang="en-US" sz="1600" b="1" dirty="0">
              <a:latin typeface="Arial" panose="020B0604020202020204" pitchFamily="34" charset="0"/>
              <a:cs typeface="Arial" panose="020B0604020202020204" pitchFamily="34" charset="0"/>
            </a:endParaRPr>
          </a:p>
          <a:p>
            <a:pPr marL="274320" lvl="1" indent="0">
              <a:buNone/>
            </a:pPr>
            <a:r>
              <a:rPr lang="en-US" sz="2000" b="1" dirty="0">
                <a:latin typeface="Arial" panose="020B0604020202020204" pitchFamily="34" charset="0"/>
                <a:cs typeface="Arial" panose="020B0604020202020204" pitchFamily="34" charset="0"/>
              </a:rPr>
              <a:t>Brad Williams</a:t>
            </a:r>
          </a:p>
          <a:p>
            <a:pPr marL="274320" lvl="1" indent="0">
              <a:buNone/>
            </a:pPr>
            <a:r>
              <a:rPr lang="en-US" b="1" dirty="0">
                <a:latin typeface="Arial" panose="020B0604020202020204" pitchFamily="34" charset="0"/>
                <a:cs typeface="Arial" panose="020B0604020202020204" pitchFamily="34" charset="0"/>
              </a:rPr>
              <a:t>Director of Financial Aid Services</a:t>
            </a:r>
          </a:p>
          <a:p>
            <a:pPr marL="274320" lvl="1" indent="0">
              <a:buNone/>
            </a:pPr>
            <a:r>
              <a:rPr lang="en-US" b="1" dirty="0">
                <a:latin typeface="Arial" panose="020B0604020202020204" pitchFamily="34" charset="0"/>
                <a:cs typeface="Arial" panose="020B0604020202020204" pitchFamily="34" charset="0"/>
              </a:rPr>
              <a:t>College OPTIONS</a:t>
            </a:r>
          </a:p>
          <a:p>
            <a:pPr marL="274320" lvl="1" indent="0">
              <a:buNone/>
            </a:pPr>
            <a:r>
              <a:rPr lang="en-US" b="1" dirty="0">
                <a:latin typeface="Arial" panose="020B0604020202020204" pitchFamily="34" charset="0"/>
                <a:cs typeface="Arial" panose="020B0604020202020204" pitchFamily="34" charset="0"/>
              </a:rPr>
              <a:t>Email:  </a:t>
            </a:r>
            <a:r>
              <a:rPr lang="en-US" b="1" dirty="0">
                <a:latin typeface="Arial" panose="020B0604020202020204" pitchFamily="34" charset="0"/>
                <a:cs typeface="Arial" panose="020B0604020202020204" pitchFamily="34" charset="0"/>
                <a:hlinkClick r:id="rId2"/>
              </a:rPr>
              <a:t>bwilliams@collegeoptions.org</a:t>
            </a:r>
            <a:endParaRPr lang="en-US" b="1" dirty="0">
              <a:latin typeface="Arial" panose="020B0604020202020204" pitchFamily="34" charset="0"/>
              <a:cs typeface="Arial" panose="020B0604020202020204" pitchFamily="34" charset="0"/>
            </a:endParaRPr>
          </a:p>
          <a:p>
            <a:pPr marL="274320" lvl="1" indent="0">
              <a:buNone/>
            </a:pPr>
            <a:r>
              <a:rPr lang="en-US" b="1" dirty="0">
                <a:latin typeface="Arial" panose="020B0604020202020204" pitchFamily="34" charset="0"/>
                <a:cs typeface="Arial" panose="020B0604020202020204" pitchFamily="34" charset="0"/>
              </a:rPr>
              <a:t>Phone: 530-768-5103</a:t>
            </a:r>
          </a:p>
          <a:p>
            <a:pPr marL="274320" lvl="1" indent="0">
              <a:buNone/>
            </a:pPr>
            <a:endParaRPr lang="en-US" b="1"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Thank you for attending this presentation and for your interest in financial aid</a:t>
            </a:r>
          </a:p>
          <a:p>
            <a:endParaRPr lang="en-US" sz="1800" dirty="0"/>
          </a:p>
        </p:txBody>
      </p:sp>
      <p:sp>
        <p:nvSpPr>
          <p:cNvPr id="5" name="Rectangle 1"/>
          <p:cNvSpPr>
            <a:spLocks noChangeArrowheads="1"/>
          </p:cNvSpPr>
          <p:nvPr/>
        </p:nvSpPr>
        <p:spPr bwMode="auto">
          <a:xfrm>
            <a:off x="1931988" y="2360068"/>
            <a:ext cx="22153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1" u="none" strike="noStrike" cap="none" normalizeH="0" baseline="0" dirty="0">
                <a:ln>
                  <a:noFill/>
                </a:ln>
                <a:solidFill>
                  <a:srgbClr val="058036"/>
                </a:solidFill>
                <a:effectLst/>
                <a:latin typeface="Verdana" pitchFamily="34" charset="0"/>
                <a:cs typeface="Arial" pitchFamily="34" charset="0"/>
              </a:rPr>
              <a:t> </a:t>
            </a:r>
            <a:endParaRPr kumimoji="0" lang="en-US" altLang="en-US"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itchFamily="34" charset="0"/>
                <a:cs typeface="Arial" pitchFamily="34" charset="0"/>
              </a:rPr>
            </a:b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7" name="Picture 7" descr="CO_LOGO">
            <a:extLst>
              <a:ext uri="{FF2B5EF4-FFF2-40B4-BE49-F238E27FC236}">
                <a16:creationId xmlns:a16="http://schemas.microsoft.com/office/drawing/2014/main" id="{EB05EE92-97D8-6C4F-85E0-F485D1800B96}"/>
              </a:ext>
            </a:extLst>
          </p:cNvPr>
          <p:cNvPicPr>
            <a:picLocks noChangeAspect="1" noChangeArrowheads="1"/>
          </p:cNvPicPr>
          <p:nvPr/>
        </p:nvPicPr>
        <p:blipFill>
          <a:blip r:embed="rId3"/>
          <a:srcRect/>
          <a:stretch>
            <a:fillRect/>
          </a:stretch>
        </p:blipFill>
        <p:spPr bwMode="auto">
          <a:xfrm>
            <a:off x="469900" y="5867400"/>
            <a:ext cx="2730500" cy="635000"/>
          </a:xfrm>
          <a:prstGeom prst="rect">
            <a:avLst/>
          </a:prstGeom>
          <a:noFill/>
          <a:ln w="9525">
            <a:noFill/>
            <a:miter lim="800000"/>
            <a:headEnd/>
            <a:tailEnd/>
          </a:ln>
        </p:spPr>
      </p:pic>
      <p:pic>
        <p:nvPicPr>
          <p:cNvPr id="6" name="Picture 5" descr="Image result for money">
            <a:extLst>
              <a:ext uri="{FF2B5EF4-FFF2-40B4-BE49-F238E27FC236}">
                <a16:creationId xmlns:a16="http://schemas.microsoft.com/office/drawing/2014/main" id="{C457EADE-8191-40DB-9E99-C24E5531FA7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641" y="207010"/>
            <a:ext cx="1809750" cy="1316990"/>
          </a:xfrm>
          <a:prstGeom prst="rect">
            <a:avLst/>
          </a:prstGeom>
          <a:noFill/>
          <a:ln>
            <a:noFill/>
          </a:ln>
        </p:spPr>
      </p:pic>
      <p:pic>
        <p:nvPicPr>
          <p:cNvPr id="8" name="Picture 7" descr="Image result for money">
            <a:extLst>
              <a:ext uri="{FF2B5EF4-FFF2-40B4-BE49-F238E27FC236}">
                <a16:creationId xmlns:a16="http://schemas.microsoft.com/office/drawing/2014/main" id="{9F5F0269-14FE-407E-A6A4-DDFE64E28C12}"/>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2560" y="2209800"/>
            <a:ext cx="3291840" cy="2070100"/>
          </a:xfrm>
          <a:prstGeom prst="rect">
            <a:avLst/>
          </a:prstGeom>
          <a:noFill/>
          <a:ln>
            <a:noFill/>
          </a:ln>
        </p:spPr>
      </p:pic>
      <p:pic>
        <p:nvPicPr>
          <p:cNvPr id="9" name="Picture 8">
            <a:extLst>
              <a:ext uri="{FF2B5EF4-FFF2-40B4-BE49-F238E27FC236}">
                <a16:creationId xmlns:a16="http://schemas.microsoft.com/office/drawing/2014/main" id="{9D1587F4-B20B-8943-8DD1-6C9321B892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76800" y="5808577"/>
            <a:ext cx="2743200" cy="726774"/>
          </a:xfrm>
          <a:prstGeom prst="rect">
            <a:avLst/>
          </a:prstGeom>
        </p:spPr>
      </p:pic>
    </p:spTree>
    <p:extLst>
      <p:ext uri="{BB962C8B-B14F-4D97-AF65-F5344CB8AC3E}">
        <p14:creationId xmlns:p14="http://schemas.microsoft.com/office/powerpoint/2010/main" val="1320990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CO_LOGO">
            <a:extLst>
              <a:ext uri="{FF2B5EF4-FFF2-40B4-BE49-F238E27FC236}">
                <a16:creationId xmlns:a16="http://schemas.microsoft.com/office/drawing/2014/main" id="{1CE4B886-6328-4CBF-83B5-9C68A4A566E6}"/>
              </a:ext>
            </a:extLst>
          </p:cNvPr>
          <p:cNvPicPr>
            <a:picLocks noChangeAspect="1" noChangeArrowheads="1"/>
          </p:cNvPicPr>
          <p:nvPr/>
        </p:nvPicPr>
        <p:blipFill>
          <a:blip r:embed="rId3"/>
          <a:srcRect/>
          <a:stretch>
            <a:fillRect/>
          </a:stretch>
        </p:blipFill>
        <p:spPr bwMode="auto">
          <a:xfrm>
            <a:off x="304800" y="6019800"/>
            <a:ext cx="2730500" cy="635000"/>
          </a:xfrm>
          <a:prstGeom prst="rect">
            <a:avLst/>
          </a:prstGeom>
          <a:noFill/>
          <a:ln w="9525">
            <a:noFill/>
            <a:miter lim="800000"/>
            <a:headEnd/>
            <a:tailEnd/>
          </a:ln>
        </p:spPr>
      </p:pic>
      <p:pic>
        <p:nvPicPr>
          <p:cNvPr id="7" name="Content Placeholder 6">
            <a:extLst>
              <a:ext uri="{FF2B5EF4-FFF2-40B4-BE49-F238E27FC236}">
                <a16:creationId xmlns:a16="http://schemas.microsoft.com/office/drawing/2014/main" id="{51E63F77-FAFF-7CB3-0085-02F2DDBB379F}"/>
              </a:ext>
            </a:extLst>
          </p:cNvPr>
          <p:cNvPicPr>
            <a:picLocks noGrp="1" noChangeAspect="1"/>
          </p:cNvPicPr>
          <p:nvPr>
            <p:ph idx="1"/>
          </p:nvPr>
        </p:nvPicPr>
        <p:blipFill>
          <a:blip r:embed="rId4"/>
          <a:stretch>
            <a:fillRect/>
          </a:stretch>
        </p:blipFill>
        <p:spPr>
          <a:xfrm>
            <a:off x="990601" y="1524000"/>
            <a:ext cx="7315200" cy="4419600"/>
          </a:xfrm>
        </p:spPr>
      </p:pic>
      <p:sp>
        <p:nvSpPr>
          <p:cNvPr id="4" name="TextBox 3">
            <a:extLst>
              <a:ext uri="{FF2B5EF4-FFF2-40B4-BE49-F238E27FC236}">
                <a16:creationId xmlns:a16="http://schemas.microsoft.com/office/drawing/2014/main" id="{DA2CAC2F-8E1C-D2F0-6260-93AD35609047}"/>
              </a:ext>
            </a:extLst>
          </p:cNvPr>
          <p:cNvSpPr txBox="1"/>
          <p:nvPr/>
        </p:nvSpPr>
        <p:spPr>
          <a:xfrm>
            <a:off x="2057400" y="685800"/>
            <a:ext cx="5334000" cy="738664"/>
          </a:xfrm>
          <a:prstGeom prst="rect">
            <a:avLst/>
          </a:prstGeom>
          <a:noFill/>
        </p:spPr>
        <p:txBody>
          <a:bodyPr wrap="square">
            <a:spAutoFit/>
          </a:bodyPr>
          <a:lstStyle/>
          <a:p>
            <a:pPr algn="ctr"/>
            <a:r>
              <a:rPr lang="en-US" sz="4200" dirty="0">
                <a:latin typeface="+mj-lt"/>
              </a:rPr>
              <a:t>Sources of Financial Aid</a:t>
            </a:r>
          </a:p>
        </p:txBody>
      </p:sp>
    </p:spTree>
    <p:extLst>
      <p:ext uri="{BB962C8B-B14F-4D97-AF65-F5344CB8AC3E}">
        <p14:creationId xmlns:p14="http://schemas.microsoft.com/office/powerpoint/2010/main" val="1265559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CO_LOGO">
            <a:extLst>
              <a:ext uri="{FF2B5EF4-FFF2-40B4-BE49-F238E27FC236}">
                <a16:creationId xmlns:a16="http://schemas.microsoft.com/office/drawing/2014/main" id="{1CE4B886-6328-4CBF-83B5-9C68A4A566E6}"/>
              </a:ext>
            </a:extLst>
          </p:cNvPr>
          <p:cNvPicPr>
            <a:picLocks noChangeAspect="1" noChangeArrowheads="1"/>
          </p:cNvPicPr>
          <p:nvPr/>
        </p:nvPicPr>
        <p:blipFill>
          <a:blip r:embed="rId3"/>
          <a:srcRect/>
          <a:stretch>
            <a:fillRect/>
          </a:stretch>
        </p:blipFill>
        <p:spPr bwMode="auto">
          <a:xfrm>
            <a:off x="304800" y="6019800"/>
            <a:ext cx="2730500" cy="635000"/>
          </a:xfrm>
          <a:prstGeom prst="rect">
            <a:avLst/>
          </a:prstGeom>
          <a:noFill/>
          <a:ln w="9525">
            <a:noFill/>
            <a:miter lim="800000"/>
            <a:headEnd/>
            <a:tailEnd/>
          </a:ln>
        </p:spPr>
      </p:pic>
      <p:sp>
        <p:nvSpPr>
          <p:cNvPr id="3" name="Content Placeholder 2">
            <a:extLst>
              <a:ext uri="{FF2B5EF4-FFF2-40B4-BE49-F238E27FC236}">
                <a16:creationId xmlns:a16="http://schemas.microsoft.com/office/drawing/2014/main" id="{5E981B41-FD87-AA64-A326-E26C52E3054C}"/>
              </a:ext>
            </a:extLst>
          </p:cNvPr>
          <p:cNvSpPr>
            <a:spLocks noGrp="1"/>
          </p:cNvSpPr>
          <p:nvPr>
            <p:ph idx="1"/>
          </p:nvPr>
        </p:nvSpPr>
        <p:spPr>
          <a:xfrm>
            <a:off x="685800" y="2590800"/>
            <a:ext cx="7772400" cy="3352800"/>
          </a:xfrm>
        </p:spPr>
        <p:txBody>
          <a:bodyPr>
            <a:normAutofit/>
          </a:bodyPr>
          <a:lstStyle/>
          <a:p>
            <a:pPr>
              <a:spcBef>
                <a:spcPts val="0"/>
              </a:spcBef>
              <a:buSzPts val="3200"/>
            </a:pPr>
            <a:r>
              <a:rPr lang="en-US" sz="2400" dirty="0">
                <a:latin typeface="Arial" panose="020B0604020202020204" pitchFamily="34" charset="0"/>
                <a:cs typeface="Arial" panose="020B0604020202020204" pitchFamily="34" charset="0"/>
              </a:rPr>
              <a:t>Collects student and parent(s) income, assets and household information</a:t>
            </a:r>
          </a:p>
          <a:p>
            <a:pPr lvl="0" algn="l" rtl="0">
              <a:lnSpc>
                <a:spcPct val="90000"/>
              </a:lnSpc>
              <a:spcBef>
                <a:spcPts val="1000"/>
              </a:spcBef>
              <a:spcAft>
                <a:spcPts val="0"/>
              </a:spcAft>
              <a:buSzPts val="3200"/>
            </a:pPr>
            <a:r>
              <a:rPr lang="en-US" sz="2400" dirty="0">
                <a:latin typeface="Arial" panose="020B0604020202020204" pitchFamily="34" charset="0"/>
                <a:cs typeface="Arial" panose="020B0604020202020204" pitchFamily="34" charset="0"/>
              </a:rPr>
              <a:t>Calculates the Expected Family Contribution (EFC)</a:t>
            </a:r>
          </a:p>
          <a:p>
            <a:pPr lvl="0" algn="l" rtl="0">
              <a:lnSpc>
                <a:spcPct val="90000"/>
              </a:lnSpc>
              <a:spcBef>
                <a:spcPts val="1000"/>
              </a:spcBef>
              <a:spcAft>
                <a:spcPts val="0"/>
              </a:spcAft>
              <a:buSzPts val="3200"/>
            </a:pPr>
            <a:r>
              <a:rPr lang="en-US" sz="2400" dirty="0">
                <a:latin typeface="Arial" panose="020B0604020202020204" pitchFamily="34" charset="0"/>
                <a:cs typeface="Arial" panose="020B0604020202020204" pitchFamily="34" charset="0"/>
              </a:rPr>
              <a:t>Gateway to need-based student financial aid from:</a:t>
            </a:r>
          </a:p>
          <a:p>
            <a:pPr lvl="1">
              <a:spcBef>
                <a:spcPts val="1000"/>
              </a:spcBef>
              <a:spcAft>
                <a:spcPts val="0"/>
              </a:spcAft>
              <a:buSzPts val="3200"/>
            </a:pPr>
            <a:r>
              <a:rPr lang="en-US" sz="2200" dirty="0">
                <a:latin typeface="Arial" panose="020B0604020202020204" pitchFamily="34" charset="0"/>
                <a:cs typeface="Arial" panose="020B0604020202020204" pitchFamily="34" charset="0"/>
              </a:rPr>
              <a:t>Federal Government</a:t>
            </a:r>
          </a:p>
          <a:p>
            <a:pPr lvl="1">
              <a:spcBef>
                <a:spcPts val="1000"/>
              </a:spcBef>
              <a:spcAft>
                <a:spcPts val="0"/>
              </a:spcAft>
              <a:buSzPts val="3200"/>
            </a:pPr>
            <a:r>
              <a:rPr lang="en-US" sz="2200" dirty="0">
                <a:latin typeface="Arial" panose="020B0604020202020204" pitchFamily="34" charset="0"/>
                <a:cs typeface="Arial" panose="020B0604020202020204" pitchFamily="34" charset="0"/>
              </a:rPr>
              <a:t>State Government</a:t>
            </a:r>
          </a:p>
          <a:p>
            <a:pPr lvl="1">
              <a:spcBef>
                <a:spcPts val="1000"/>
              </a:spcBef>
              <a:spcAft>
                <a:spcPts val="0"/>
              </a:spcAft>
              <a:buSzPts val="3200"/>
            </a:pPr>
            <a:r>
              <a:rPr lang="en-US" sz="2200" dirty="0">
                <a:latin typeface="Arial" panose="020B0604020202020204" pitchFamily="34" charset="0"/>
                <a:cs typeface="Arial" panose="020B0604020202020204" pitchFamily="34" charset="0"/>
              </a:rPr>
              <a:t>Colleges &amp; Universities</a:t>
            </a:r>
          </a:p>
          <a:p>
            <a:endParaRPr lang="en-US" dirty="0"/>
          </a:p>
        </p:txBody>
      </p:sp>
      <p:sp>
        <p:nvSpPr>
          <p:cNvPr id="4" name="TextBox 3">
            <a:extLst>
              <a:ext uri="{FF2B5EF4-FFF2-40B4-BE49-F238E27FC236}">
                <a16:creationId xmlns:a16="http://schemas.microsoft.com/office/drawing/2014/main" id="{DA2CAC2F-8E1C-D2F0-6260-93AD35609047}"/>
              </a:ext>
            </a:extLst>
          </p:cNvPr>
          <p:cNvSpPr txBox="1"/>
          <p:nvPr/>
        </p:nvSpPr>
        <p:spPr>
          <a:xfrm>
            <a:off x="685800" y="685800"/>
            <a:ext cx="7772400" cy="584775"/>
          </a:xfrm>
          <a:prstGeom prst="rect">
            <a:avLst/>
          </a:prstGeom>
          <a:noFill/>
        </p:spPr>
        <p:txBody>
          <a:bodyPr wrap="square">
            <a:spAutoFit/>
          </a:bodyPr>
          <a:lstStyle/>
          <a:p>
            <a:pPr algn="ctr"/>
            <a:r>
              <a:rPr lang="en-US" sz="3200" dirty="0">
                <a:latin typeface="+mj-lt"/>
              </a:rPr>
              <a:t>What is the Free Application for Federal Student Aid?</a:t>
            </a:r>
          </a:p>
        </p:txBody>
      </p:sp>
      <p:pic>
        <p:nvPicPr>
          <p:cNvPr id="2050" name="Picture 2" descr="Financial aid season kicks off with 1st day for applications -  TSDMemphis.com">
            <a:extLst>
              <a:ext uri="{FF2B5EF4-FFF2-40B4-BE49-F238E27FC236}">
                <a16:creationId xmlns:a16="http://schemas.microsoft.com/office/drawing/2014/main" id="{0F801458-2E0F-FBCF-674C-7D3A78B168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2700" y="1219200"/>
            <a:ext cx="40386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881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CO_LOGO">
            <a:extLst>
              <a:ext uri="{FF2B5EF4-FFF2-40B4-BE49-F238E27FC236}">
                <a16:creationId xmlns:a16="http://schemas.microsoft.com/office/drawing/2014/main" id="{1CE4B886-6328-4CBF-83B5-9C68A4A566E6}"/>
              </a:ext>
            </a:extLst>
          </p:cNvPr>
          <p:cNvPicPr>
            <a:picLocks noChangeAspect="1" noChangeArrowheads="1"/>
          </p:cNvPicPr>
          <p:nvPr/>
        </p:nvPicPr>
        <p:blipFill>
          <a:blip r:embed="rId3"/>
          <a:srcRect/>
          <a:stretch>
            <a:fillRect/>
          </a:stretch>
        </p:blipFill>
        <p:spPr bwMode="auto">
          <a:xfrm>
            <a:off x="304800" y="6019800"/>
            <a:ext cx="2730500" cy="635000"/>
          </a:xfrm>
          <a:prstGeom prst="rect">
            <a:avLst/>
          </a:prstGeom>
          <a:noFill/>
          <a:ln w="9525">
            <a:noFill/>
            <a:miter lim="800000"/>
            <a:headEnd/>
            <a:tailEnd/>
          </a:ln>
        </p:spPr>
      </p:pic>
      <p:pic>
        <p:nvPicPr>
          <p:cNvPr id="6" name="Content Placeholder 5">
            <a:extLst>
              <a:ext uri="{FF2B5EF4-FFF2-40B4-BE49-F238E27FC236}">
                <a16:creationId xmlns:a16="http://schemas.microsoft.com/office/drawing/2014/main" id="{6305320D-0EF8-5511-245C-E4975CF36D70}"/>
              </a:ext>
            </a:extLst>
          </p:cNvPr>
          <p:cNvPicPr>
            <a:picLocks noGrp="1" noChangeAspect="1"/>
          </p:cNvPicPr>
          <p:nvPr>
            <p:ph idx="1"/>
          </p:nvPr>
        </p:nvPicPr>
        <p:blipFill>
          <a:blip r:embed="rId4"/>
          <a:stretch>
            <a:fillRect/>
          </a:stretch>
        </p:blipFill>
        <p:spPr>
          <a:xfrm>
            <a:off x="685800" y="1676400"/>
            <a:ext cx="7772399" cy="3962400"/>
          </a:xfrm>
        </p:spPr>
      </p:pic>
      <p:sp>
        <p:nvSpPr>
          <p:cNvPr id="4" name="TextBox 3">
            <a:extLst>
              <a:ext uri="{FF2B5EF4-FFF2-40B4-BE49-F238E27FC236}">
                <a16:creationId xmlns:a16="http://schemas.microsoft.com/office/drawing/2014/main" id="{DA2CAC2F-8E1C-D2F0-6260-93AD35609047}"/>
              </a:ext>
            </a:extLst>
          </p:cNvPr>
          <p:cNvSpPr txBox="1"/>
          <p:nvPr/>
        </p:nvSpPr>
        <p:spPr>
          <a:xfrm>
            <a:off x="685800" y="685800"/>
            <a:ext cx="7772400" cy="707886"/>
          </a:xfrm>
          <a:prstGeom prst="rect">
            <a:avLst/>
          </a:prstGeom>
          <a:noFill/>
        </p:spPr>
        <p:txBody>
          <a:bodyPr wrap="square">
            <a:spAutoFit/>
          </a:bodyPr>
          <a:lstStyle/>
          <a:p>
            <a:pPr algn="ctr"/>
            <a:r>
              <a:rPr lang="en-US" sz="4000" dirty="0">
                <a:latin typeface="+mj-lt"/>
              </a:rPr>
              <a:t>2023 – 2024 Important Information</a:t>
            </a:r>
          </a:p>
        </p:txBody>
      </p:sp>
    </p:spTree>
    <p:extLst>
      <p:ext uri="{BB962C8B-B14F-4D97-AF65-F5344CB8AC3E}">
        <p14:creationId xmlns:p14="http://schemas.microsoft.com/office/powerpoint/2010/main" val="1559101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1C73CB7-CBC9-4D28-BBA7-04F5E155688D}"/>
              </a:ext>
            </a:extLst>
          </p:cNvPr>
          <p:cNvPicPr>
            <a:picLocks noGrp="1" noChangeAspect="1"/>
          </p:cNvPicPr>
          <p:nvPr>
            <p:ph idx="1"/>
          </p:nvPr>
        </p:nvPicPr>
        <p:blipFill>
          <a:blip r:embed="rId3"/>
          <a:stretch>
            <a:fillRect/>
          </a:stretch>
        </p:blipFill>
        <p:spPr>
          <a:xfrm>
            <a:off x="228600" y="1537580"/>
            <a:ext cx="8610600" cy="4495800"/>
          </a:xfrm>
        </p:spPr>
      </p:pic>
      <p:pic>
        <p:nvPicPr>
          <p:cNvPr id="5" name="Picture 7" descr="CO_LOGO">
            <a:extLst>
              <a:ext uri="{FF2B5EF4-FFF2-40B4-BE49-F238E27FC236}">
                <a16:creationId xmlns:a16="http://schemas.microsoft.com/office/drawing/2014/main" id="{E24EC0AA-38F3-5718-ACFC-DFD0CD7D142F}"/>
              </a:ext>
            </a:extLst>
          </p:cNvPr>
          <p:cNvPicPr>
            <a:picLocks noChangeAspect="1" noChangeArrowheads="1"/>
          </p:cNvPicPr>
          <p:nvPr/>
        </p:nvPicPr>
        <p:blipFill>
          <a:blip r:embed="rId4"/>
          <a:srcRect/>
          <a:stretch>
            <a:fillRect/>
          </a:stretch>
        </p:blipFill>
        <p:spPr bwMode="auto">
          <a:xfrm>
            <a:off x="304800" y="6019800"/>
            <a:ext cx="2730500" cy="635000"/>
          </a:xfrm>
          <a:prstGeom prst="rect">
            <a:avLst/>
          </a:prstGeom>
          <a:noFill/>
          <a:ln w="9525">
            <a:noFill/>
            <a:miter lim="800000"/>
            <a:headEnd/>
            <a:tailEnd/>
          </a:ln>
        </p:spPr>
      </p:pic>
      <p:sp>
        <p:nvSpPr>
          <p:cNvPr id="8" name="TextBox 7">
            <a:extLst>
              <a:ext uri="{FF2B5EF4-FFF2-40B4-BE49-F238E27FC236}">
                <a16:creationId xmlns:a16="http://schemas.microsoft.com/office/drawing/2014/main" id="{56316BB9-0D9B-4856-A9D2-B5BD835D6396}"/>
              </a:ext>
            </a:extLst>
          </p:cNvPr>
          <p:cNvSpPr txBox="1"/>
          <p:nvPr/>
        </p:nvSpPr>
        <p:spPr>
          <a:xfrm>
            <a:off x="304800" y="304800"/>
            <a:ext cx="8534400" cy="769441"/>
          </a:xfrm>
          <a:prstGeom prst="rect">
            <a:avLst/>
          </a:prstGeom>
          <a:noFill/>
        </p:spPr>
        <p:txBody>
          <a:bodyPr wrap="square">
            <a:spAutoFit/>
          </a:bodyPr>
          <a:lstStyle/>
          <a:p>
            <a:pPr algn="ctr"/>
            <a:r>
              <a:rPr lang="en-US" sz="4400" dirty="0">
                <a:latin typeface="+mj-lt"/>
              </a:rPr>
              <a:t>Multiple Agencies Receive FAFSA Data</a:t>
            </a:r>
          </a:p>
        </p:txBody>
      </p:sp>
    </p:spTree>
    <p:extLst>
      <p:ext uri="{BB962C8B-B14F-4D97-AF65-F5344CB8AC3E}">
        <p14:creationId xmlns:p14="http://schemas.microsoft.com/office/powerpoint/2010/main" val="4134412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457200" y="304800"/>
            <a:ext cx="8229600" cy="609600"/>
          </a:xfrm>
        </p:spPr>
        <p:txBody>
          <a:bodyPr>
            <a:normAutofit fontScale="90000"/>
          </a:bodyPr>
          <a:lstStyle/>
          <a:p>
            <a:pPr algn="ctr" eaLnBrk="1" hangingPunct="1"/>
            <a:r>
              <a:rPr lang="en-US" dirty="0"/>
              <a:t>what is cost of attendance? (</a:t>
            </a:r>
            <a:r>
              <a:rPr lang="en-US" dirty="0" err="1"/>
              <a:t>coa</a:t>
            </a:r>
            <a:r>
              <a:rPr lang="en-US" dirty="0"/>
              <a:t>)</a:t>
            </a:r>
          </a:p>
        </p:txBody>
      </p:sp>
      <p:pic>
        <p:nvPicPr>
          <p:cNvPr id="25" name="Content Placeholder 24">
            <a:extLst>
              <a:ext uri="{FF2B5EF4-FFF2-40B4-BE49-F238E27FC236}">
                <a16:creationId xmlns:a16="http://schemas.microsoft.com/office/drawing/2014/main" id="{AAB75D93-D27A-5459-6096-9A61DB1A70D0}"/>
              </a:ext>
            </a:extLst>
          </p:cNvPr>
          <p:cNvPicPr>
            <a:picLocks noGrp="1" noChangeAspect="1"/>
          </p:cNvPicPr>
          <p:nvPr>
            <p:ph idx="1"/>
          </p:nvPr>
        </p:nvPicPr>
        <p:blipFill>
          <a:blip r:embed="rId3"/>
          <a:stretch>
            <a:fillRect/>
          </a:stretch>
        </p:blipFill>
        <p:spPr>
          <a:xfrm>
            <a:off x="457200" y="970756"/>
            <a:ext cx="8229600" cy="4962525"/>
          </a:xfrm>
        </p:spPr>
      </p:pic>
      <p:pic>
        <p:nvPicPr>
          <p:cNvPr id="6" name="Picture 7" descr="CO_LOGO">
            <a:extLst>
              <a:ext uri="{FF2B5EF4-FFF2-40B4-BE49-F238E27FC236}">
                <a16:creationId xmlns:a16="http://schemas.microsoft.com/office/drawing/2014/main" id="{329BAE25-7FE6-DB46-9909-0259EA7961DE}"/>
              </a:ext>
            </a:extLst>
          </p:cNvPr>
          <p:cNvPicPr>
            <a:picLocks noChangeAspect="1" noChangeArrowheads="1"/>
          </p:cNvPicPr>
          <p:nvPr/>
        </p:nvPicPr>
        <p:blipFill>
          <a:blip r:embed="rId4"/>
          <a:srcRect/>
          <a:stretch>
            <a:fillRect/>
          </a:stretch>
        </p:blipFill>
        <p:spPr bwMode="auto">
          <a:xfrm>
            <a:off x="469900" y="5867400"/>
            <a:ext cx="2730500" cy="6350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Custom 1">
      <a:dk1>
        <a:srgbClr val="000000"/>
      </a:dk1>
      <a:lt1>
        <a:srgbClr val="FFFFFF"/>
      </a:lt1>
      <a:dk2>
        <a:srgbClr val="696464"/>
      </a:dk2>
      <a:lt2>
        <a:srgbClr val="E9E5DC"/>
      </a:lt2>
      <a:accent1>
        <a:srgbClr val="C79744"/>
      </a:accent1>
      <a:accent2>
        <a:srgbClr val="D6B63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5826</TotalTime>
  <Words>2631</Words>
  <Application>Microsoft Office PowerPoint</Application>
  <PresentationFormat>On-screen Show (4:3)</PresentationFormat>
  <Paragraphs>345</Paragraphs>
  <Slides>45</Slides>
  <Notes>32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Century Gothic</vt:lpstr>
      <vt:lpstr>Rockwell</vt:lpstr>
      <vt:lpstr>Rockwell Condensed</vt:lpstr>
      <vt:lpstr>Rockwell Extra Bold</vt:lpstr>
      <vt:lpstr>Verdana</vt:lpstr>
      <vt:lpstr>Wingdings</vt:lpstr>
      <vt:lpstr>Wingdings 2</vt:lpstr>
      <vt:lpstr>Wood Type</vt:lpstr>
      <vt:lpstr>Financial Aid 2023-2024</vt:lpstr>
      <vt:lpstr>PowerPoint Presentation</vt:lpstr>
      <vt:lpstr>Goals for Today</vt:lpstr>
      <vt:lpstr>PowerPoint Presentation</vt:lpstr>
      <vt:lpstr>PowerPoint Presentation</vt:lpstr>
      <vt:lpstr>PowerPoint Presentation</vt:lpstr>
      <vt:lpstr>PowerPoint Presentation</vt:lpstr>
      <vt:lpstr>PowerPoint Presentation</vt:lpstr>
      <vt:lpstr>what is cost of attendance? (coa)</vt:lpstr>
      <vt:lpstr>UC Davis Cost of Attendance 2022-2023 (ESTIMATED)</vt:lpstr>
      <vt:lpstr>(ESTIMATED) Cost Of Attendance  Comparison 2022-2023</vt:lpstr>
      <vt:lpstr>what is expected family contribution? (efc)</vt:lpstr>
      <vt:lpstr>Financial Aid OFFErs</vt:lpstr>
      <vt:lpstr>PowerPoint Presentation</vt:lpstr>
      <vt:lpstr>PowerPoint Presentation</vt:lpstr>
      <vt:lpstr>When to File your FAFSA</vt:lpstr>
      <vt:lpstr>PowerPoint Presentation</vt:lpstr>
      <vt:lpstr>IRS DRT Speeds fafsa completion</vt:lpstr>
      <vt:lpstr>Why File A FAFSA???</vt:lpstr>
      <vt:lpstr>Compelling reasons to File A FAFSA</vt:lpstr>
      <vt:lpstr>PowerPoint Presentation</vt:lpstr>
      <vt:lpstr>PowerPoint Presentation</vt:lpstr>
      <vt:lpstr>Financial AiD opportunities</vt:lpstr>
      <vt:lpstr>Financial AiD opportunities</vt:lpstr>
      <vt:lpstr>PowerPoint Presentation</vt:lpstr>
      <vt:lpstr>PowerPoint Presentation</vt:lpstr>
      <vt:lpstr>Ways to get a Cal Grant</vt:lpstr>
      <vt:lpstr>EFC Calculation — Income   (For 2023-2024 School Year use 2021 Tax Return)</vt:lpstr>
      <vt:lpstr>EFC Calculation – Assets</vt:lpstr>
      <vt:lpstr>What Assets to declare for FAFSA</vt:lpstr>
      <vt:lpstr>EFC Calculation – Number in Household</vt:lpstr>
      <vt:lpstr>EFC Calculation – Number In the Household in College (During the 2023-2024 School Year)</vt:lpstr>
      <vt:lpstr>Didn’t GET enough financial aid? Consider these options</vt:lpstr>
      <vt:lpstr>Reducing College Costs</vt:lpstr>
      <vt:lpstr>What About Scholarships?</vt:lpstr>
      <vt:lpstr>PowerPoint Presentation</vt:lpstr>
      <vt:lpstr>PowerPoint Presentation</vt:lpstr>
      <vt:lpstr>Spend your Education Dollar Wisely</vt:lpstr>
      <vt:lpstr>College OPTIONS Financial Aid Tools and Resources</vt:lpstr>
      <vt:lpstr>PowerPoint Presentation</vt:lpstr>
      <vt:lpstr>PowerPoint Presentation</vt:lpstr>
      <vt:lpstr>College OPTIONS Financial Aid Services</vt:lpstr>
      <vt:lpstr>    Some Considerations and Reminders</vt:lpstr>
      <vt:lpstr>WITH GRATITUDE!!!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Aid 2021-2022</dc:title>
  <dc:creator>Brad Williams</dc:creator>
  <cp:lastModifiedBy>Brad Williams</cp:lastModifiedBy>
  <cp:revision>180</cp:revision>
  <cp:lastPrinted>2022-10-06T19:38:29Z</cp:lastPrinted>
  <dcterms:created xsi:type="dcterms:W3CDTF">2020-07-23T20:48:43Z</dcterms:created>
  <dcterms:modified xsi:type="dcterms:W3CDTF">2022-10-26T17:46:28Z</dcterms:modified>
</cp:coreProperties>
</file>