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8"/>
  </p:notesMasterIdLst>
  <p:handoutMasterIdLst>
    <p:handoutMasterId r:id="rId49"/>
  </p:handoutMasterIdLst>
  <p:sldIdLst>
    <p:sldId id="404" r:id="rId2"/>
    <p:sldId id="429" r:id="rId3"/>
    <p:sldId id="283" r:id="rId4"/>
    <p:sldId id="442" r:id="rId5"/>
    <p:sldId id="441" r:id="rId6"/>
    <p:sldId id="448" r:id="rId7"/>
    <p:sldId id="449" r:id="rId8"/>
    <p:sldId id="433" r:id="rId9"/>
    <p:sldId id="450" r:id="rId10"/>
    <p:sldId id="455" r:id="rId11"/>
    <p:sldId id="489" r:id="rId12"/>
    <p:sldId id="424" r:id="rId13"/>
    <p:sldId id="306" r:id="rId14"/>
    <p:sldId id="454" r:id="rId15"/>
    <p:sldId id="453" r:id="rId16"/>
    <p:sldId id="465" r:id="rId17"/>
    <p:sldId id="365" r:id="rId18"/>
    <p:sldId id="478" r:id="rId19"/>
    <p:sldId id="463" r:id="rId20"/>
    <p:sldId id="492" r:id="rId21"/>
    <p:sldId id="422" r:id="rId22"/>
    <p:sldId id="421" r:id="rId23"/>
    <p:sldId id="460" r:id="rId24"/>
    <p:sldId id="462" r:id="rId25"/>
    <p:sldId id="488" r:id="rId26"/>
    <p:sldId id="485" r:id="rId27"/>
    <p:sldId id="487" r:id="rId28"/>
    <p:sldId id="464" r:id="rId29"/>
    <p:sldId id="292" r:id="rId30"/>
    <p:sldId id="479" r:id="rId31"/>
    <p:sldId id="482" r:id="rId32"/>
    <p:sldId id="466" r:id="rId33"/>
    <p:sldId id="294" r:id="rId34"/>
    <p:sldId id="293" r:id="rId35"/>
    <p:sldId id="483" r:id="rId36"/>
    <p:sldId id="309" r:id="rId37"/>
    <p:sldId id="310" r:id="rId38"/>
    <p:sldId id="405" r:id="rId39"/>
    <p:sldId id="412" r:id="rId40"/>
    <p:sldId id="411" r:id="rId41"/>
    <p:sldId id="312" r:id="rId42"/>
    <p:sldId id="434" r:id="rId43"/>
    <p:sldId id="420" r:id="rId44"/>
    <p:sldId id="362" r:id="rId45"/>
    <p:sldId id="436" r:id="rId46"/>
    <p:sldId id="438" r:id="rId4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 Alexander" initials="MA" lastIdx="1" clrIdx="0">
    <p:extLst>
      <p:ext uri="{19B8F6BF-5375-455C-9EA6-DF929625EA0E}">
        <p15:presenceInfo xmlns:p15="http://schemas.microsoft.com/office/powerpoint/2012/main" userId="S-1-5-21-1586713973-2777002684-1287109551-1154" providerId="AD"/>
      </p:ext>
    </p:extLst>
  </p:cmAuthor>
  <p:cmAuthor id="2" name="Brad Williams" initials="BW" lastIdx="2" clrIdx="1">
    <p:extLst>
      <p:ext uri="{19B8F6BF-5375-455C-9EA6-DF929625EA0E}">
        <p15:presenceInfo xmlns:p15="http://schemas.microsoft.com/office/powerpoint/2012/main" userId="S::bwilliams@collegeoptions.org::04c0e09a-02c8-4bd2-84c3-59224c1e54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B0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0" autoAdjust="0"/>
    <p:restoredTop sz="95064" autoAdjust="0"/>
  </p:normalViewPr>
  <p:slideViewPr>
    <p:cSldViewPr>
      <p:cViewPr varScale="1">
        <p:scale>
          <a:sx n="106" d="100"/>
          <a:sy n="106" d="100"/>
        </p:scale>
        <p:origin x="20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768"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0"/>
            <a:ext cx="3038145" cy="462721"/>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737" y="10"/>
            <a:ext cx="3038145" cy="462721"/>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8" y="8771838"/>
            <a:ext cx="3038145" cy="462721"/>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737" y="8771838"/>
            <a:ext cx="3038145" cy="462721"/>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endParaRPr lang="en-US" dirty="0"/>
          </a:p>
        </p:txBody>
      </p:sp>
    </p:spTree>
    <p:extLst>
      <p:ext uri="{BB962C8B-B14F-4D97-AF65-F5344CB8AC3E}">
        <p14:creationId xmlns:p14="http://schemas.microsoft.com/office/powerpoint/2010/main" val="3539515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0"/>
            <a:ext cx="3038145" cy="462721"/>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7" y="10"/>
            <a:ext cx="3038145" cy="462721"/>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207" tIns="46102" rIns="92207" bIns="46102" rtlCol="0" anchor="ctr"/>
          <a:lstStyle/>
          <a:p>
            <a:pPr lvl="0"/>
            <a:endParaRPr lang="en-US" noProof="0" dirty="0"/>
          </a:p>
        </p:txBody>
      </p:sp>
      <p:sp>
        <p:nvSpPr>
          <p:cNvPr id="5" name="Notes Placeholder 4"/>
          <p:cNvSpPr>
            <a:spLocks noGrp="1"/>
          </p:cNvSpPr>
          <p:nvPr>
            <p:ph type="body" sz="quarter" idx="3"/>
          </p:nvPr>
        </p:nvSpPr>
        <p:spPr>
          <a:xfrm>
            <a:off x="701347" y="4387452"/>
            <a:ext cx="5607712" cy="4156845"/>
          </a:xfrm>
          <a:prstGeom prst="rect">
            <a:avLst/>
          </a:prstGeom>
        </p:spPr>
        <p:txBody>
          <a:bodyPr vert="horz" lIns="92207" tIns="46102" rIns="92207" bIns="4610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8" y="8771838"/>
            <a:ext cx="3038145" cy="462721"/>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7" y="8771838"/>
            <a:ext cx="3038145" cy="462721"/>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fld id="{E61EB89B-E6B1-4452-AAAD-DA92929551B5}" type="slidenum">
              <a:rPr lang="en-US"/>
              <a:pPr>
                <a:defRPr/>
              </a:pPr>
              <a:t>‹#›</a:t>
            </a:fld>
            <a:endParaRPr lang="en-US" dirty="0"/>
          </a:p>
        </p:txBody>
      </p:sp>
    </p:spTree>
    <p:extLst>
      <p:ext uri="{BB962C8B-B14F-4D97-AF65-F5344CB8AC3E}">
        <p14:creationId xmlns:p14="http://schemas.microsoft.com/office/powerpoint/2010/main" val="33384222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635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360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4740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1895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130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7380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759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1362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7494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1761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8840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15870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5183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12736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64238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AC63-0F32-85AA-AFAC-CCA7F9F7F26B}"/>
            </a:ext>
          </a:extLst>
        </p:cNvPr>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AF7CB73-7595-A15A-4A8A-B227B4969025}"/>
              </a:ext>
            </a:extLst>
          </p:cNvPr>
          <p:cNvSpPr>
            <a:spLocks noGrp="1" noRot="1" noChangeAspect="1"/>
          </p:cNvSpPr>
          <p:nvPr>
            <p:ph type="sldImg"/>
          </p:nvPr>
        </p:nvSpPr>
        <p:spPr bwMode="auto">
          <a:noFill/>
          <a:ln>
            <a:solidFill>
              <a:srgbClr val="000000"/>
            </a:solidFill>
            <a:miter lim="800000"/>
            <a:headEnd/>
            <a:tailEnd/>
          </a:ln>
        </p:spPr>
      </p:sp>
      <p:sp>
        <p:nvSpPr>
          <p:cNvPr id="40962" name="Notes Placeholder 2">
            <a:extLst>
              <a:ext uri="{FF2B5EF4-FFF2-40B4-BE49-F238E27FC236}">
                <a16:creationId xmlns:a16="http://schemas.microsoft.com/office/drawing/2014/main" id="{304CA659-6A9C-25FA-BE8C-3787DC856DC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61152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46358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708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2243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7349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134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354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776793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0D5FD52-21F7-437B-A37D-8D7B18EC361A}" type="slidenum">
              <a:rPr lang="en-US" smtClean="0"/>
              <a:pPr>
                <a:defRPr/>
              </a:pPr>
              <a:t>‹#›</a:t>
            </a:fld>
            <a:endParaRPr lang="en-US" dirty="0"/>
          </a:p>
        </p:txBody>
      </p:sp>
    </p:spTree>
    <p:extLst>
      <p:ext uri="{BB962C8B-B14F-4D97-AF65-F5344CB8AC3E}">
        <p14:creationId xmlns:p14="http://schemas.microsoft.com/office/powerpoint/2010/main" val="3774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1BBAD47-15D3-45A4-B338-19AC776DF58B}" type="slidenum">
              <a:rPr lang="en-US" smtClean="0"/>
              <a:pPr>
                <a:defRPr/>
              </a:pPr>
              <a:t>‹#›</a:t>
            </a:fld>
            <a:endParaRPr lang="en-US" dirty="0"/>
          </a:p>
        </p:txBody>
      </p:sp>
    </p:spTree>
    <p:extLst>
      <p:ext uri="{BB962C8B-B14F-4D97-AF65-F5344CB8AC3E}">
        <p14:creationId xmlns:p14="http://schemas.microsoft.com/office/powerpoint/2010/main" val="1474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AD80FC8-1009-4955-AACD-6BCE1576BE91}" type="slidenum">
              <a:rPr lang="en-US" smtClean="0"/>
              <a:pPr>
                <a:defRPr/>
              </a:pPr>
              <a:t>‹#›</a:t>
            </a:fld>
            <a:endParaRPr lang="en-US" dirty="0"/>
          </a:p>
        </p:txBody>
      </p:sp>
    </p:spTree>
    <p:extLst>
      <p:ext uri="{BB962C8B-B14F-4D97-AF65-F5344CB8AC3E}">
        <p14:creationId xmlns:p14="http://schemas.microsoft.com/office/powerpoint/2010/main" val="6960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noFill/>
        </p:spPr>
        <p:txBody>
          <a:bodyPr/>
          <a:lstStyle/>
          <a:p>
            <a:pPr>
              <a:defRPr/>
            </a:pPr>
            <a:fld id="{87AA953F-E9B0-4C76-90AA-BD88C62EF4CC}" type="slidenum">
              <a:rPr lang="en-US" smtClean="0"/>
              <a:pPr>
                <a:defRPr/>
              </a:pPr>
              <a:t>‹#›</a:t>
            </a:fld>
            <a:endParaRPr lang="en-US" dirty="0"/>
          </a:p>
        </p:txBody>
      </p:sp>
    </p:spTree>
    <p:extLst>
      <p:ext uri="{BB962C8B-B14F-4D97-AF65-F5344CB8AC3E}">
        <p14:creationId xmlns:p14="http://schemas.microsoft.com/office/powerpoint/2010/main" val="37201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BF85872-A645-4429-978E-7CD6F257541B}" type="slidenum">
              <a:rPr lang="en-US" smtClean="0"/>
              <a:pPr>
                <a:defRPr/>
              </a:pPr>
              <a:t>‹#›</a:t>
            </a:fld>
            <a:endParaRPr lang="en-US" dirty="0"/>
          </a:p>
        </p:txBody>
      </p:sp>
    </p:spTree>
    <p:extLst>
      <p:ext uri="{BB962C8B-B14F-4D97-AF65-F5344CB8AC3E}">
        <p14:creationId xmlns:p14="http://schemas.microsoft.com/office/powerpoint/2010/main" val="95992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7B3337-0D82-4CC6-B133-0E4D0C2D4B9F}" type="slidenum">
              <a:rPr lang="en-US" smtClean="0"/>
              <a:pPr>
                <a:defRPr/>
              </a:pPr>
              <a:t>‹#›</a:t>
            </a:fld>
            <a:endParaRPr lang="en-US" dirty="0"/>
          </a:p>
        </p:txBody>
      </p:sp>
    </p:spTree>
    <p:extLst>
      <p:ext uri="{BB962C8B-B14F-4D97-AF65-F5344CB8AC3E}">
        <p14:creationId xmlns:p14="http://schemas.microsoft.com/office/powerpoint/2010/main" val="421981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94F4D2F-8282-4127-90FB-D429399F4156}"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96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DA89F5E2-1766-4F39-934B-18356E402F3E}" type="slidenum">
              <a:rPr lang="en-US" smtClean="0"/>
              <a:pPr>
                <a:defRPr/>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03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1302FDD-640F-418E-A708-4BDBBC61460E}" type="slidenum">
              <a:rPr lang="en-US" smtClean="0"/>
              <a:pPr>
                <a:defRPr/>
              </a:pPr>
              <a:t>‹#›</a:t>
            </a:fld>
            <a:endParaRPr lang="en-US" dirty="0"/>
          </a:p>
        </p:txBody>
      </p:sp>
    </p:spTree>
    <p:extLst>
      <p:ext uri="{BB962C8B-B14F-4D97-AF65-F5344CB8AC3E}">
        <p14:creationId xmlns:p14="http://schemas.microsoft.com/office/powerpoint/2010/main" val="39282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39506973-A1EE-487E-ABF4-4968381700E7}" type="slidenum">
              <a:rPr lang="en-US" smtClean="0"/>
              <a:pPr>
                <a:defRPr/>
              </a:pPr>
              <a:t>‹#›</a:t>
            </a:fld>
            <a:endParaRPr lang="en-US" dirty="0"/>
          </a:p>
        </p:txBody>
      </p:sp>
    </p:spTree>
    <p:extLst>
      <p:ext uri="{BB962C8B-B14F-4D97-AF65-F5344CB8AC3E}">
        <p14:creationId xmlns:p14="http://schemas.microsoft.com/office/powerpoint/2010/main" val="143593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E600CB7-7595-4FD4-B411-FFCEF3FF3A43}" type="slidenum">
              <a:rPr lang="en-US" smtClean="0"/>
              <a:pPr>
                <a:defRPr/>
              </a:pPr>
              <a:t>‹#›</a:t>
            </a:fld>
            <a:endParaRPr lang="en-US" dirty="0"/>
          </a:p>
        </p:txBody>
      </p:sp>
    </p:spTree>
    <p:extLst>
      <p:ext uri="{BB962C8B-B14F-4D97-AF65-F5344CB8AC3E}">
        <p14:creationId xmlns:p14="http://schemas.microsoft.com/office/powerpoint/2010/main" val="42431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0A3D3CE-AABD-451F-9F12-6423DFA8CBFE}" type="slidenum">
              <a:rPr lang="en-US" smtClean="0"/>
              <a:pPr>
                <a:defRPr/>
              </a:pPr>
              <a:t>‹#›</a:t>
            </a:fld>
            <a:endParaRPr lang="en-US" dirty="0"/>
          </a:p>
        </p:txBody>
      </p:sp>
    </p:spTree>
    <p:extLst>
      <p:ext uri="{BB962C8B-B14F-4D97-AF65-F5344CB8AC3E}">
        <p14:creationId xmlns:p14="http://schemas.microsoft.com/office/powerpoint/2010/main" val="18612060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sv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sv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mailto:bwilliams@collegeandcareeroptions.or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FFB7-401C-D94C-B7BA-509870D9CC82}"/>
              </a:ext>
            </a:extLst>
          </p:cNvPr>
          <p:cNvSpPr>
            <a:spLocks noGrp="1"/>
          </p:cNvSpPr>
          <p:nvPr>
            <p:ph type="ctrTitle"/>
          </p:nvPr>
        </p:nvSpPr>
        <p:spPr/>
        <p:txBody>
          <a:bodyPr/>
          <a:lstStyle/>
          <a:p>
            <a:pPr algn="ctr">
              <a:spcBef>
                <a:spcPct val="50000"/>
              </a:spcBef>
              <a:defRPr/>
            </a:pPr>
            <a:r>
              <a:rPr lang="en-US" sz="9600" dirty="0"/>
              <a:t>Financial Aid 2026-2027</a:t>
            </a:r>
            <a:endParaRPr lang="en-US" sz="9600" dirty="0">
              <a:latin typeface="Century Gothic" pitchFamily="34" charset="0"/>
            </a:endParaRPr>
          </a:p>
        </p:txBody>
      </p:sp>
      <p:sp>
        <p:nvSpPr>
          <p:cNvPr id="3" name="Subtitle 2">
            <a:extLst>
              <a:ext uri="{FF2B5EF4-FFF2-40B4-BE49-F238E27FC236}">
                <a16:creationId xmlns:a16="http://schemas.microsoft.com/office/drawing/2014/main" id="{40716A89-FC1E-8844-A361-63635863FFDE}"/>
              </a:ext>
            </a:extLst>
          </p:cNvPr>
          <p:cNvSpPr>
            <a:spLocks noGrp="1"/>
          </p:cNvSpPr>
          <p:nvPr>
            <p:ph type="subTitle" idx="1"/>
          </p:nvPr>
        </p:nvSpPr>
        <p:spPr>
          <a:xfrm>
            <a:off x="762000" y="4468032"/>
            <a:ext cx="6400800" cy="1610077"/>
          </a:xfrm>
        </p:spPr>
        <p:txBody>
          <a:bodyPr>
            <a:normAutofit fontScale="25000" lnSpcReduction="20000"/>
          </a:bodyPr>
          <a:lstStyle/>
          <a:p>
            <a:pPr marL="609600" indent="-609600">
              <a:buClr>
                <a:schemeClr val="accent3"/>
              </a:buClr>
              <a:defRPr/>
            </a:pPr>
            <a:r>
              <a:rPr lang="en-US" sz="5500" dirty="0"/>
              <a:t>1890 Park Marina Dr., Suite 202 	Brad Williams</a:t>
            </a:r>
          </a:p>
          <a:p>
            <a:pPr marL="609600" indent="-609600">
              <a:buClr>
                <a:schemeClr val="accent3"/>
              </a:buClr>
              <a:defRPr/>
            </a:pPr>
            <a:r>
              <a:rPr lang="en-US" sz="5500" dirty="0"/>
              <a:t>Redding, CA 96001		bwilliams@collegeandcareeroptions.org</a:t>
            </a:r>
          </a:p>
          <a:p>
            <a:pPr>
              <a:buClr>
                <a:schemeClr val="accent3"/>
              </a:buClr>
              <a:defRPr/>
            </a:pPr>
            <a:r>
              <a:rPr lang="en-US" sz="5500" dirty="0"/>
              <a:t>530-244-4022 		530-768-5103</a:t>
            </a:r>
          </a:p>
          <a:p>
            <a:pPr>
              <a:buClr>
                <a:schemeClr val="accent3"/>
              </a:buClr>
              <a:defRPr/>
            </a:pPr>
            <a:r>
              <a:rPr lang="en-US" sz="5500" dirty="0"/>
              <a:t>@collegeandcareeroptions on social media</a:t>
            </a:r>
          </a:p>
          <a:p>
            <a:pPr>
              <a:buClr>
                <a:schemeClr val="accent3"/>
              </a:buClr>
              <a:defRPr/>
            </a:pPr>
            <a:r>
              <a:rPr lang="en-US" sz="5500" b="1" dirty="0">
                <a:hlinkClick r:id="rId3"/>
              </a:rPr>
              <a:t>WWW.COLLEGEANDCAREEROPTIONS.ORG</a:t>
            </a:r>
            <a:endParaRPr lang="en-US" sz="5500" b="1" dirty="0"/>
          </a:p>
          <a:p>
            <a:pPr>
              <a:buClr>
                <a:schemeClr val="accent3"/>
              </a:buClr>
              <a:defRPr/>
            </a:pPr>
            <a:endParaRPr lang="en-US" sz="5600" dirty="0"/>
          </a:p>
          <a:p>
            <a:endParaRPr lang="en-US" dirty="0"/>
          </a:p>
        </p:txBody>
      </p:sp>
      <p:pic>
        <p:nvPicPr>
          <p:cNvPr id="5" name="Picture 4">
            <a:extLst>
              <a:ext uri="{FF2B5EF4-FFF2-40B4-BE49-F238E27FC236}">
                <a16:creationId xmlns:a16="http://schemas.microsoft.com/office/drawing/2014/main" id="{FF282380-6B54-2744-A7D3-FE1D300E4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754" y="6078109"/>
            <a:ext cx="1793225" cy="475091"/>
          </a:xfrm>
          <a:prstGeom prst="rect">
            <a:avLst/>
          </a:prstGeom>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767" y="320644"/>
            <a:ext cx="3720465" cy="990600"/>
          </a:xfrm>
          <a:prstGeom prst="rect">
            <a:avLst/>
          </a:prstGeom>
          <a:noFill/>
          <a:ln>
            <a:noFill/>
          </a:ln>
        </p:spPr>
      </p:pic>
    </p:spTree>
    <p:extLst>
      <p:ext uri="{BB962C8B-B14F-4D97-AF65-F5344CB8AC3E}">
        <p14:creationId xmlns:p14="http://schemas.microsoft.com/office/powerpoint/2010/main" val="182085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dirty="0">
                <a:latin typeface="+mj-lt"/>
              </a:rPr>
              <a:t>WHEN TO FILE THE FAFSA OR CADAA?</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pic>
        <p:nvPicPr>
          <p:cNvPr id="5" name="Content Placeholder 4">
            <a:extLst>
              <a:ext uri="{FF2B5EF4-FFF2-40B4-BE49-F238E27FC236}">
                <a16:creationId xmlns:a16="http://schemas.microsoft.com/office/drawing/2014/main" id="{EE238C3B-45FA-EDB2-E3FB-00E006A32368}"/>
              </a:ext>
            </a:extLst>
          </p:cNvPr>
          <p:cNvPicPr>
            <a:picLocks noGrp="1" noChangeAspect="1"/>
          </p:cNvPicPr>
          <p:nvPr>
            <p:ph idx="1"/>
          </p:nvPr>
        </p:nvPicPr>
        <p:blipFill>
          <a:blip r:embed="rId4"/>
          <a:stretch>
            <a:fillRect/>
          </a:stretch>
        </p:blipFill>
        <p:spPr>
          <a:xfrm>
            <a:off x="152400" y="974586"/>
            <a:ext cx="8991600" cy="4732591"/>
          </a:xfrm>
          <a:prstGeom prst="rect">
            <a:avLst/>
          </a:prstGeom>
        </p:spPr>
      </p:pic>
    </p:spTree>
    <p:extLst>
      <p:ext uri="{BB962C8B-B14F-4D97-AF65-F5344CB8AC3E}">
        <p14:creationId xmlns:p14="http://schemas.microsoft.com/office/powerpoint/2010/main" val="15591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fontScale="90000"/>
          </a:bodyPr>
          <a:lstStyle/>
          <a:p>
            <a:pPr algn="ctr"/>
            <a:r>
              <a:rPr lang="en-US" sz="4000" dirty="0">
                <a:latin typeface="+mj-lt"/>
              </a:rPr>
              <a:t>WHEN TO FILE THE FAFSA OR CADAA? (cont’d)</a:t>
            </a:r>
            <a:endParaRPr lang="en-US" sz="4000" dirty="0"/>
          </a:p>
        </p:txBody>
      </p:sp>
      <p:sp>
        <p:nvSpPr>
          <p:cNvPr id="39938" name="Content Placeholder 2"/>
          <p:cNvSpPr>
            <a:spLocks noGrp="1"/>
          </p:cNvSpPr>
          <p:nvPr>
            <p:ph idx="1"/>
          </p:nvPr>
        </p:nvSpPr>
        <p:spPr>
          <a:xfrm>
            <a:off x="304800" y="990599"/>
            <a:ext cx="8465457" cy="1295401"/>
          </a:xfrm>
        </p:spPr>
        <p:txBody>
          <a:bodyPr>
            <a:normAutofit/>
          </a:bodyPr>
          <a:lstStyle/>
          <a:p>
            <a:r>
              <a:rPr lang="en-US" sz="2400" dirty="0">
                <a:latin typeface="Arial" panose="020B0604020202020204" pitchFamily="34" charset="0"/>
                <a:cs typeface="Arial" panose="020B0604020202020204" pitchFamily="34" charset="0"/>
              </a:rPr>
              <a:t>File as soon as possible to qualify for more grants/scholarships from the school</a:t>
            </a:r>
          </a:p>
          <a:p>
            <a:pPr lvl="1"/>
            <a:r>
              <a:rPr lang="en-US" dirty="0">
                <a:latin typeface="Arial" panose="020B0604020202020204" pitchFamily="34" charset="0"/>
                <a:cs typeface="Arial" panose="020B0604020202020204" pitchFamily="34" charset="0"/>
              </a:rPr>
              <a:t>Can even file the FAFSA or CADAA </a:t>
            </a:r>
            <a:r>
              <a:rPr lang="en-US" dirty="0">
                <a:highlight>
                  <a:srgbClr val="FFFF00"/>
                </a:highlight>
                <a:latin typeface="Arial" panose="020B0604020202020204" pitchFamily="34" charset="0"/>
                <a:cs typeface="Arial" panose="020B0604020202020204" pitchFamily="34" charset="0"/>
              </a:rPr>
              <a:t>before</a:t>
            </a:r>
            <a:r>
              <a:rPr lang="en-US" dirty="0">
                <a:latin typeface="Arial" panose="020B0604020202020204" pitchFamily="34" charset="0"/>
                <a:cs typeface="Arial" panose="020B0604020202020204" pitchFamily="34" charset="0"/>
              </a:rPr>
              <a:t> submitting college admissions applications</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83725"/>
            <a:ext cx="3200400" cy="885190"/>
          </a:xfrm>
          <a:prstGeom prst="rect">
            <a:avLst/>
          </a:prstGeom>
          <a:noFill/>
          <a:ln>
            <a:noFill/>
          </a:ln>
        </p:spPr>
      </p:pic>
      <p:pic>
        <p:nvPicPr>
          <p:cNvPr id="4" name="Picture 3">
            <a:extLst>
              <a:ext uri="{FF2B5EF4-FFF2-40B4-BE49-F238E27FC236}">
                <a16:creationId xmlns:a16="http://schemas.microsoft.com/office/drawing/2014/main" id="{853E981C-C57D-0143-D32A-01FF789CCE65}"/>
              </a:ext>
            </a:extLst>
          </p:cNvPr>
          <p:cNvPicPr>
            <a:picLocks noChangeAspect="1"/>
          </p:cNvPicPr>
          <p:nvPr/>
        </p:nvPicPr>
        <p:blipFill>
          <a:blip r:embed="rId4"/>
          <a:stretch>
            <a:fillRect/>
          </a:stretch>
        </p:blipFill>
        <p:spPr>
          <a:xfrm>
            <a:off x="523875" y="2514600"/>
            <a:ext cx="8096250" cy="2428875"/>
          </a:xfrm>
          <a:prstGeom prst="rect">
            <a:avLst/>
          </a:prstGeom>
        </p:spPr>
      </p:pic>
    </p:spTree>
    <p:extLst>
      <p:ext uri="{BB962C8B-B14F-4D97-AF65-F5344CB8AC3E}">
        <p14:creationId xmlns:p14="http://schemas.microsoft.com/office/powerpoint/2010/main" val="381161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C73CB7-CBC9-4D28-BBA7-04F5E155688D}"/>
              </a:ext>
            </a:extLst>
          </p:cNvPr>
          <p:cNvPicPr>
            <a:picLocks noGrp="1" noChangeAspect="1"/>
          </p:cNvPicPr>
          <p:nvPr>
            <p:ph idx="1"/>
          </p:nvPr>
        </p:nvPicPr>
        <p:blipFill>
          <a:blip r:embed="rId3"/>
          <a:stretch>
            <a:fillRect/>
          </a:stretch>
        </p:blipFill>
        <p:spPr>
          <a:xfrm>
            <a:off x="266700" y="1028700"/>
            <a:ext cx="8610600" cy="4724400"/>
          </a:xfrm>
        </p:spPr>
      </p:pic>
      <p:sp>
        <p:nvSpPr>
          <p:cNvPr id="8" name="TextBox 7">
            <a:extLst>
              <a:ext uri="{FF2B5EF4-FFF2-40B4-BE49-F238E27FC236}">
                <a16:creationId xmlns:a16="http://schemas.microsoft.com/office/drawing/2014/main" id="{56316BB9-0D9B-4856-A9D2-B5BD835D6396}"/>
              </a:ext>
            </a:extLst>
          </p:cNvPr>
          <p:cNvSpPr txBox="1"/>
          <p:nvPr/>
        </p:nvSpPr>
        <p:spPr>
          <a:xfrm>
            <a:off x="336487" y="206514"/>
            <a:ext cx="8471026" cy="707886"/>
          </a:xfrm>
          <a:prstGeom prst="rect">
            <a:avLst/>
          </a:prstGeom>
          <a:noFill/>
        </p:spPr>
        <p:txBody>
          <a:bodyPr wrap="square">
            <a:spAutoFit/>
          </a:bodyPr>
          <a:lstStyle/>
          <a:p>
            <a:pPr algn="ctr"/>
            <a:r>
              <a:rPr lang="en-US" sz="4000" dirty="0">
                <a:latin typeface="+mj-lt"/>
              </a:rPr>
              <a:t>Multiple Agencies Get FAFSA Data Simultaneously</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65" y="5867400"/>
            <a:ext cx="3200400" cy="885190"/>
          </a:xfrm>
          <a:prstGeom prst="rect">
            <a:avLst/>
          </a:prstGeom>
          <a:noFill/>
          <a:ln>
            <a:noFill/>
          </a:ln>
        </p:spPr>
      </p:pic>
    </p:spTree>
    <p:extLst>
      <p:ext uri="{BB962C8B-B14F-4D97-AF65-F5344CB8AC3E}">
        <p14:creationId xmlns:p14="http://schemas.microsoft.com/office/powerpoint/2010/main" val="413441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363419"/>
            <a:ext cx="8229600" cy="609600"/>
          </a:xfrm>
        </p:spPr>
        <p:txBody>
          <a:bodyPr>
            <a:normAutofit fontScale="90000"/>
          </a:bodyPr>
          <a:lstStyle/>
          <a:p>
            <a:pPr algn="ctr" eaLnBrk="1" hangingPunct="1"/>
            <a:r>
              <a:rPr lang="en-US" dirty="0"/>
              <a:t>what is cost of attendance? (coa)</a:t>
            </a:r>
          </a:p>
        </p:txBody>
      </p:sp>
      <p:pic>
        <p:nvPicPr>
          <p:cNvPr id="25" name="Content Placeholder 24">
            <a:extLst>
              <a:ext uri="{FF2B5EF4-FFF2-40B4-BE49-F238E27FC236}">
                <a16:creationId xmlns:a16="http://schemas.microsoft.com/office/drawing/2014/main" id="{AAB75D93-D27A-5459-6096-9A61DB1A70D0}"/>
              </a:ext>
            </a:extLst>
          </p:cNvPr>
          <p:cNvPicPr>
            <a:picLocks noGrp="1" noChangeAspect="1"/>
          </p:cNvPicPr>
          <p:nvPr>
            <p:ph idx="1"/>
          </p:nvPr>
        </p:nvPicPr>
        <p:blipFill>
          <a:blip r:embed="rId3"/>
          <a:stretch>
            <a:fillRect/>
          </a:stretch>
        </p:blipFill>
        <p:spPr>
          <a:xfrm>
            <a:off x="457200" y="947737"/>
            <a:ext cx="8229600" cy="4962525"/>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910262"/>
            <a:ext cx="3200400" cy="8851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1" y="342900"/>
            <a:ext cx="8458200" cy="609600"/>
          </a:xfrm>
        </p:spPr>
        <p:txBody>
          <a:bodyPr>
            <a:normAutofit fontScale="90000"/>
          </a:bodyPr>
          <a:lstStyle/>
          <a:p>
            <a:pPr algn="ctr" eaLnBrk="1" hangingPunct="1"/>
            <a:r>
              <a:rPr lang="en-US" dirty="0"/>
              <a:t>what is the student aid index? (sai)</a:t>
            </a:r>
          </a:p>
        </p:txBody>
      </p:sp>
      <p:pic>
        <p:nvPicPr>
          <p:cNvPr id="5" name="Content Placeholder 4">
            <a:extLst>
              <a:ext uri="{FF2B5EF4-FFF2-40B4-BE49-F238E27FC236}">
                <a16:creationId xmlns:a16="http://schemas.microsoft.com/office/drawing/2014/main" id="{6959D128-CAEF-9656-28AD-4147023BF38D}"/>
              </a:ext>
            </a:extLst>
          </p:cNvPr>
          <p:cNvPicPr>
            <a:picLocks noGrp="1" noChangeAspect="1"/>
          </p:cNvPicPr>
          <p:nvPr>
            <p:ph idx="1"/>
          </p:nvPr>
        </p:nvPicPr>
        <p:blipFill>
          <a:blip r:embed="rId3"/>
          <a:stretch>
            <a:fillRect/>
          </a:stretch>
        </p:blipFill>
        <p:spPr>
          <a:xfrm>
            <a:off x="647700" y="1219200"/>
            <a:ext cx="7848600" cy="44196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5905500"/>
            <a:ext cx="3200400" cy="885190"/>
          </a:xfrm>
          <a:prstGeom prst="rect">
            <a:avLst/>
          </a:prstGeom>
          <a:noFill/>
          <a:ln>
            <a:noFill/>
          </a:ln>
        </p:spPr>
      </p:pic>
    </p:spTree>
    <p:extLst>
      <p:ext uri="{BB962C8B-B14F-4D97-AF65-F5344CB8AC3E}">
        <p14:creationId xmlns:p14="http://schemas.microsoft.com/office/powerpoint/2010/main" val="148933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19100" y="205967"/>
            <a:ext cx="8305800" cy="498717"/>
          </a:xfrm>
        </p:spPr>
        <p:txBody>
          <a:bodyPr>
            <a:normAutofit fontScale="90000"/>
          </a:bodyPr>
          <a:lstStyle/>
          <a:p>
            <a:pPr algn="ctr" eaLnBrk="1" hangingPunct="1"/>
            <a:r>
              <a:rPr lang="en-US" dirty="0"/>
              <a:t>Financial Aid OFFErs</a:t>
            </a:r>
          </a:p>
        </p:txBody>
      </p:sp>
      <p:sp>
        <p:nvSpPr>
          <p:cNvPr id="77826" name="Content Placeholder 2"/>
          <p:cNvSpPr>
            <a:spLocks noGrp="1"/>
          </p:cNvSpPr>
          <p:nvPr>
            <p:ph idx="1"/>
          </p:nvPr>
        </p:nvSpPr>
        <p:spPr>
          <a:xfrm>
            <a:off x="266700" y="780883"/>
            <a:ext cx="8610600" cy="5010316"/>
          </a:xfrm>
        </p:spPr>
        <p:txBody>
          <a:bodyPr>
            <a:normAutofit fontScale="85000" lnSpcReduction="20000"/>
          </a:bodyPr>
          <a:lstStyle/>
          <a:p>
            <a:pPr marL="0" indent="0" eaLnBrk="1" fontAlgn="auto" hangingPunct="1">
              <a:lnSpc>
                <a:spcPct val="120000"/>
              </a:lnSpc>
              <a:spcBef>
                <a:spcPts val="0"/>
              </a:spcBef>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Applied to the school</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accepted to the school				</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listed the school on your FAFSA (can list up to 20)</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You will get a Financial Aid Offer from the school</a:t>
            </a:r>
          </a:p>
          <a:p>
            <a:pPr marL="0" indent="0" eaLnBrk="1" fontAlgn="auto" hangingPunct="1">
              <a:lnSpc>
                <a:spcPct val="120000"/>
              </a:lnSpc>
              <a:spcBef>
                <a:spcPts val="0"/>
              </a:spcBef>
              <a:spcAft>
                <a:spcPts val="0"/>
              </a:spcAft>
              <a:buClr>
                <a:schemeClr val="accent3"/>
              </a:buClr>
              <a:buNone/>
              <a:defRPr/>
            </a:pPr>
            <a:endParaRPr lang="en-US" sz="900" dirty="0">
              <a:latin typeface="Arial" panose="020B0604020202020204" pitchFamily="34" charset="0"/>
              <a:cs typeface="Arial" panose="020B0604020202020204" pitchFamily="34" charset="0"/>
            </a:endParaRPr>
          </a:p>
          <a:p>
            <a:pPr eaLnBrk="1" hangingPunct="1">
              <a:defRPr/>
            </a:pPr>
            <a:r>
              <a:rPr lang="en-US" sz="2800" dirty="0">
                <a:latin typeface="Arial" panose="020B0604020202020204" pitchFamily="34" charset="0"/>
                <a:cs typeface="Arial" panose="020B0604020202020204" pitchFamily="34" charset="0"/>
              </a:rPr>
              <a:t>Example: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COA			$29,000  </a:t>
            </a:r>
            <a:r>
              <a:rPr lang="en-US" sz="2100" dirty="0">
                <a:latin typeface="Arial" panose="020B0604020202020204" pitchFamily="34" charset="0"/>
                <a:cs typeface="Arial" panose="020B0604020202020204" pitchFamily="34" charset="0"/>
              </a:rPr>
              <a:t>(School Cost of Attendance)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-SAI		        -	$  4,000  </a:t>
            </a:r>
            <a:r>
              <a:rPr lang="en-US" sz="2100" dirty="0">
                <a:latin typeface="Arial" panose="020B0604020202020204" pitchFamily="34" charset="0"/>
                <a:cs typeface="Arial" panose="020B0604020202020204" pitchFamily="34" charset="0"/>
              </a:rPr>
              <a:t>(Your Student Aid Index)</a:t>
            </a:r>
          </a:p>
          <a:p>
            <a:pPr marL="0" indent="0">
              <a:buNone/>
            </a:pPr>
            <a:r>
              <a:rPr lang="en-US" sz="2800" dirty="0">
                <a:solidFill>
                  <a:srgbClr val="FF0000"/>
                </a:solidFill>
                <a:latin typeface="Arial" panose="020B0604020202020204" pitchFamily="34" charset="0"/>
                <a:cs typeface="Arial" panose="020B0604020202020204" pitchFamily="34" charset="0"/>
              </a:rPr>
              <a:t>	 Financial Need	$25,000</a:t>
            </a:r>
          </a:p>
          <a:p>
            <a:pPr marL="0" indent="0">
              <a:buNone/>
            </a:pPr>
            <a:endParaRPr lang="en-US" sz="900" dirty="0">
              <a:solidFill>
                <a:srgbClr val="FF000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Schools offer varying amounts of financial aid, some more generous than others</a:t>
            </a:r>
          </a:p>
          <a:p>
            <a:pPr marL="0" indent="0">
              <a:buNone/>
            </a:pPr>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Applying to multiple schools gives you more financial aid offers to consider</a:t>
            </a:r>
          </a:p>
          <a:p>
            <a:pPr marL="393700" lvl="1" indent="0" eaLnBrk="1" hangingPunct="1">
              <a:buFont typeface="Wingdings 2" pitchFamily="18" charset="2"/>
              <a:buNone/>
              <a:defRPr/>
            </a:pPr>
            <a:endParaRPr lang="en-US" sz="2800" dirty="0">
              <a:solidFill>
                <a:srgbClr val="FF0000"/>
              </a:solidFill>
              <a:latin typeface="Arial" panose="020B0604020202020204" pitchFamily="34" charset="0"/>
              <a:cs typeface="Arial" panose="020B0604020202020204" pitchFamily="34" charset="0"/>
            </a:endParaRPr>
          </a:p>
        </p:txBody>
      </p:sp>
      <p:cxnSp>
        <p:nvCxnSpPr>
          <p:cNvPr id="3" name="Straight Connector 2"/>
          <p:cNvCxnSpPr>
            <a:cxnSpLocks/>
          </p:cNvCxnSpPr>
          <p:nvPr/>
        </p:nvCxnSpPr>
        <p:spPr>
          <a:xfrm>
            <a:off x="3733800" y="3429000"/>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8" name="Picture 4" descr="Image result for money icon transparent">
            <a:extLst>
              <a:ext uri="{FF2B5EF4-FFF2-40B4-BE49-F238E27FC236}">
                <a16:creationId xmlns:a16="http://schemas.microsoft.com/office/drawing/2014/main" id="{BB5D90B9-2CA0-8000-8A4C-09E05BE4E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
            <a:ext cx="1676399" cy="1523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874188"/>
            <a:ext cx="3200400" cy="885190"/>
          </a:xfrm>
          <a:prstGeom prst="rect">
            <a:avLst/>
          </a:prstGeom>
          <a:noFill/>
          <a:ln>
            <a:noFill/>
          </a:ln>
        </p:spPr>
      </p:pic>
    </p:spTree>
    <p:extLst>
      <p:ext uri="{BB962C8B-B14F-4D97-AF65-F5344CB8AC3E}">
        <p14:creationId xmlns:p14="http://schemas.microsoft.com/office/powerpoint/2010/main" val="267974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bwMode="hidden">
          <a:xfrm>
            <a:off x="454937" y="854879"/>
            <a:ext cx="8229600" cy="376086"/>
          </a:xfrm>
          <a:solidFill>
            <a:schemeClr val="bg1"/>
          </a:solidFill>
        </p:spPr>
        <p:txBody>
          <a:bodyPr>
            <a:normAutofit fontScale="85000" lnSpcReduction="20000"/>
          </a:bodyPr>
          <a:lstStyle/>
          <a:p>
            <a:pPr marL="0" indent="0" algn="ctr">
              <a:buNone/>
            </a:pPr>
            <a:r>
              <a:rPr lang="en-US" sz="2800" b="1" dirty="0">
                <a:latin typeface="Arial" panose="020B0604020202020204" pitchFamily="34" charset="0"/>
                <a:cs typeface="Arial" panose="020B0604020202020204" pitchFamily="34" charset="0"/>
              </a:rPr>
              <a:t>Federal Aid Programs - </a:t>
            </a:r>
            <a:r>
              <a:rPr lang="en-US" sz="2800" b="1" dirty="0">
                <a:solidFill>
                  <a:schemeClr val="accent1"/>
                </a:solidFill>
                <a:latin typeface="Arial" panose="020B0604020202020204" pitchFamily="34" charset="0"/>
                <a:cs typeface="Arial" panose="020B0604020202020204" pitchFamily="34" charset="0"/>
              </a:rPr>
              <a:t>2025-2026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9" name="Picture 8">
            <a:extLst>
              <a:ext uri="{FF2B5EF4-FFF2-40B4-BE49-F238E27FC236}">
                <a16:creationId xmlns:a16="http://schemas.microsoft.com/office/drawing/2014/main" id="{C160E52F-E5E5-C218-24A6-479ED92282C0}"/>
              </a:ext>
            </a:extLst>
          </p:cNvPr>
          <p:cNvPicPr>
            <a:picLocks noChangeAspect="1"/>
          </p:cNvPicPr>
          <p:nvPr/>
        </p:nvPicPr>
        <p:blipFill>
          <a:blip r:embed="rId3"/>
          <a:stretch>
            <a:fillRect/>
          </a:stretch>
        </p:blipFill>
        <p:spPr>
          <a:xfrm>
            <a:off x="302537" y="1371375"/>
            <a:ext cx="8534400" cy="4371451"/>
          </a:xfrm>
          <a:prstGeom prst="rect">
            <a:avLst/>
          </a:prstGeom>
        </p:spPr>
      </p:pic>
    </p:spTree>
    <p:extLst>
      <p:ext uri="{BB962C8B-B14F-4D97-AF65-F5344CB8AC3E}">
        <p14:creationId xmlns:p14="http://schemas.microsoft.com/office/powerpoint/2010/main" val="400296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799"/>
          </a:xfrm>
        </p:spPr>
        <p:txBody>
          <a:bodyPr>
            <a:normAutofit/>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bwMode="hidden">
          <a:xfrm>
            <a:off x="76200" y="843114"/>
            <a:ext cx="8991600" cy="376086"/>
          </a:xfrm>
          <a:solidFill>
            <a:schemeClr val="bg1"/>
          </a:solidFill>
        </p:spPr>
        <p:txBody>
          <a:bodyPr>
            <a:normAutofit fontScale="77500" lnSpcReduction="20000"/>
          </a:bodyPr>
          <a:lstStyle/>
          <a:p>
            <a:pPr marL="0" indent="0" algn="ctr">
              <a:buNone/>
            </a:pPr>
            <a:r>
              <a:rPr lang="en-US" sz="2800" b="1" dirty="0">
                <a:latin typeface="Arial" panose="020B0604020202020204" pitchFamily="34" charset="0"/>
                <a:cs typeface="Arial" panose="020B0604020202020204" pitchFamily="34" charset="0"/>
              </a:rPr>
              <a:t>Federal Pell Grant Program Aid Program - </a:t>
            </a:r>
            <a:r>
              <a:rPr lang="en-US" sz="2800" b="1" dirty="0">
                <a:solidFill>
                  <a:schemeClr val="accent1"/>
                </a:solidFill>
                <a:latin typeface="Arial" panose="020B0604020202020204" pitchFamily="34" charset="0"/>
                <a:cs typeface="Arial" panose="020B0604020202020204" pitchFamily="34" charset="0"/>
              </a:rPr>
              <a:t>2026-2027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9" name="Picture 8">
            <a:extLst>
              <a:ext uri="{FF2B5EF4-FFF2-40B4-BE49-F238E27FC236}">
                <a16:creationId xmlns:a16="http://schemas.microsoft.com/office/drawing/2014/main" id="{FB5E9FBA-9F03-E4B9-22C6-2F22735D97F8}"/>
              </a:ext>
            </a:extLst>
          </p:cNvPr>
          <p:cNvPicPr>
            <a:picLocks noChangeAspect="1"/>
          </p:cNvPicPr>
          <p:nvPr/>
        </p:nvPicPr>
        <p:blipFill>
          <a:blip r:embed="rId3"/>
          <a:stretch>
            <a:fillRect/>
          </a:stretch>
        </p:blipFill>
        <p:spPr>
          <a:xfrm>
            <a:off x="76200" y="1295400"/>
            <a:ext cx="8991600" cy="4343400"/>
          </a:xfrm>
          <a:prstGeom prst="rect">
            <a:avLst/>
          </a:prstGeom>
        </p:spPr>
      </p:pic>
    </p:spTree>
    <p:extLst>
      <p:ext uri="{BB962C8B-B14F-4D97-AF65-F5344CB8AC3E}">
        <p14:creationId xmlns:p14="http://schemas.microsoft.com/office/powerpoint/2010/main" val="241223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05968"/>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304800" y="762000"/>
            <a:ext cx="8534400" cy="4980826"/>
          </a:xfrm>
          <a:solidFill>
            <a:schemeClr val="bg1"/>
          </a:solidFill>
        </p:spPr>
        <p:txBody>
          <a:bodyPr>
            <a:normAutofit fontScale="850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Federal Aid Programs - </a:t>
            </a:r>
            <a:r>
              <a:rPr lang="en-US" sz="2400" b="1" dirty="0">
                <a:solidFill>
                  <a:schemeClr val="accent1"/>
                </a:solidFill>
                <a:latin typeface="Arial" panose="020B0604020202020204" pitchFamily="34" charset="0"/>
                <a:cs typeface="Arial" panose="020B0604020202020204" pitchFamily="34" charset="0"/>
              </a:rPr>
              <a:t>2025-2026 Information</a:t>
            </a:r>
          </a:p>
          <a:p>
            <a:pPr marL="0" indent="0">
              <a:buNone/>
            </a:pPr>
            <a:endParaRPr lang="en-US" sz="1500" b="1" dirty="0">
              <a:solidFill>
                <a:schemeClr val="accent1"/>
              </a:solidFill>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How is a Pell Grant Award determined?</a:t>
            </a:r>
          </a:p>
          <a:p>
            <a:pPr lvl="2"/>
            <a:r>
              <a:rPr lang="en-US" sz="2200" dirty="0">
                <a:latin typeface="Arial" panose="020B0604020202020204" pitchFamily="34" charset="0"/>
                <a:cs typeface="Arial" panose="020B0604020202020204" pitchFamily="34" charset="0"/>
              </a:rPr>
              <a:t>An automatic Maximum Pell Grant Award of $7,395 per year – Max Pell</a:t>
            </a:r>
          </a:p>
          <a:p>
            <a:pPr marL="548640" lvl="2" indent="0">
              <a:buNone/>
            </a:pPr>
            <a:r>
              <a:rPr lang="en-US" sz="2200" dirty="0">
                <a:latin typeface="Arial" panose="020B0604020202020204" pitchFamily="34" charset="0"/>
                <a:cs typeface="Arial" panose="020B0604020202020204" pitchFamily="34" charset="0"/>
              </a:rPr>
              <a:t> 	(see eligibility chart) </a:t>
            </a:r>
          </a:p>
          <a:p>
            <a:pPr lvl="2"/>
            <a:endParaRPr lang="en-US" sz="15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SAI-calculated Pell Grant</a:t>
            </a:r>
          </a:p>
          <a:p>
            <a:pPr lvl="3"/>
            <a:r>
              <a:rPr lang="en-US" sz="2200" dirty="0">
                <a:latin typeface="Arial" panose="020B0604020202020204" pitchFamily="34" charset="0"/>
                <a:cs typeface="Arial" panose="020B0604020202020204" pitchFamily="34" charset="0"/>
              </a:rPr>
              <a:t>Maximum Pell Grant (i.e., $7,395) – SAI = Pell Award</a:t>
            </a:r>
          </a:p>
          <a:p>
            <a:pPr marL="822960" lvl="3" indent="0">
              <a:buNone/>
            </a:pPr>
            <a:endParaRPr lang="en-US" sz="15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A Minimum Pell Grant Award of $740 – Min Pell (i.e., 10% of Max Pell) </a:t>
            </a:r>
          </a:p>
          <a:p>
            <a:pPr marL="548640" lvl="2" indent="0">
              <a:buNone/>
            </a:pPr>
            <a:r>
              <a:rPr lang="en-US" sz="2200" dirty="0">
                <a:latin typeface="Arial" panose="020B0604020202020204" pitchFamily="34" charset="0"/>
                <a:cs typeface="Arial" panose="020B0604020202020204" pitchFamily="34" charset="0"/>
              </a:rPr>
              <a:t>	(see eligibility chart) – Min Pell</a:t>
            </a:r>
          </a:p>
          <a:p>
            <a:pPr lvl="3"/>
            <a:r>
              <a:rPr lang="en-US" sz="2200" dirty="0">
                <a:latin typeface="Arial" panose="020B0604020202020204" pitchFamily="34" charset="0"/>
                <a:cs typeface="Arial" panose="020B0604020202020204" pitchFamily="34" charset="0"/>
              </a:rPr>
              <a:t>Students prevented from getting a Pell Grant if SAI exceeds 14,790</a:t>
            </a:r>
          </a:p>
          <a:p>
            <a:pPr lvl="3"/>
            <a:endParaRPr lang="en-US" sz="15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Federal Student Aid Estimator</a:t>
            </a:r>
          </a:p>
          <a:p>
            <a:pPr lvl="2"/>
            <a:r>
              <a:rPr lang="en-US" sz="2200" dirty="0">
                <a:latin typeface="Arial" panose="020B0604020202020204" pitchFamily="34" charset="0"/>
                <a:cs typeface="Arial" panose="020B0604020202020204" pitchFamily="34" charset="0"/>
              </a:rPr>
              <a:t>studentaid.gov/aid-estimator</a:t>
            </a:r>
          </a:p>
          <a:p>
            <a:pPr lvl="3"/>
            <a:r>
              <a:rPr lang="en-US" sz="2200" dirty="0">
                <a:latin typeface="Arial" panose="020B0604020202020204" pitchFamily="34" charset="0"/>
                <a:cs typeface="Arial" panose="020B0604020202020204" pitchFamily="34" charset="0"/>
              </a:rPr>
              <a:t>Calculates Student Aid Index (SAI) and gives federal financial aid estimate (Pell Grant)</a:t>
            </a: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1026" name="Picture 2" descr="ACP">
            <a:extLst>
              <a:ext uri="{FF2B5EF4-FFF2-40B4-BE49-F238E27FC236}">
                <a16:creationId xmlns:a16="http://schemas.microsoft.com/office/drawing/2014/main" id="{145F60D9-834C-44EA-B953-69E0DAE0C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19050"/>
            <a:ext cx="153352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1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381000" y="893913"/>
            <a:ext cx="8305800" cy="4821087"/>
          </a:xfrm>
          <a:solidFill>
            <a:schemeClr val="bg1"/>
          </a:solidFill>
        </p:spPr>
        <p:txBody>
          <a:bodyPr>
            <a:normAutofit fontScale="925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California Aid Programs</a:t>
            </a:r>
            <a:r>
              <a:rPr lang="en-US" sz="2400" b="1" dirty="0">
                <a:solidFill>
                  <a:srgbClr val="0070C0"/>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 </a:t>
            </a:r>
            <a:r>
              <a:rPr lang="en-US" sz="2400" b="1" dirty="0">
                <a:solidFill>
                  <a:schemeClr val="accent1"/>
                </a:solidFill>
                <a:latin typeface="Arial" panose="020B0604020202020204" pitchFamily="34" charset="0"/>
                <a:cs typeface="Arial" panose="020B0604020202020204" pitchFamily="34" charset="0"/>
              </a:rPr>
              <a:t>2025-2026 Information</a:t>
            </a:r>
          </a:p>
          <a:p>
            <a:pPr>
              <a:buFont typeface="Wingdings" panose="05000000000000000000" pitchFamily="2" charset="2"/>
              <a:buChar char="Ø"/>
            </a:pPr>
            <a:endParaRPr lang="en-US" sz="1100" b="1" dirty="0">
              <a:solidFill>
                <a:schemeClr val="accent1"/>
              </a:solidFill>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 Grant</a:t>
            </a:r>
            <a:r>
              <a:rPr lang="en-US" sz="2800" dirty="0">
                <a:solidFill>
                  <a:srgbClr val="0070C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$1,648 - $16,582/year </a:t>
            </a:r>
            <a:r>
              <a:rPr lang="en-US" sz="2800" dirty="0">
                <a:latin typeface="Arial" panose="020B0604020202020204" pitchFamily="34" charset="0"/>
                <a:cs typeface="Arial" panose="020B0604020202020204" pitchFamily="34" charset="0"/>
              </a:rPr>
              <a:t>(4 years max)</a:t>
            </a:r>
          </a:p>
          <a:p>
            <a:pPr lvl="1"/>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College Promise Program</a:t>
            </a:r>
          </a:p>
          <a:p>
            <a:pPr lvl="2"/>
            <a:r>
              <a:rPr lang="en-US" sz="2400" dirty="0">
                <a:latin typeface="Arial" panose="020B0604020202020204" pitchFamily="34" charset="0"/>
                <a:cs typeface="Arial" panose="020B0604020202020204" pitchFamily="34" charset="0"/>
              </a:rPr>
              <a:t>First 2 years of community college tuition-free for lower income students who file a FAFSA/CADAA</a:t>
            </a:r>
          </a:p>
          <a:p>
            <a:pPr lvl="2"/>
            <a:endParaRPr lang="en-US" sz="11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Shasta Promise – Shasta College</a:t>
            </a:r>
          </a:p>
          <a:p>
            <a:pPr lvl="2"/>
            <a:r>
              <a:rPr lang="en-US" sz="2400" dirty="0">
                <a:latin typeface="Arial" panose="020B0604020202020204" pitchFamily="34" charset="0"/>
                <a:cs typeface="Arial" panose="020B0604020202020204" pitchFamily="34" charset="0"/>
              </a:rPr>
              <a:t>Full-time student + file a FAFSA/CADAA = free tuition (regardless of income)</a:t>
            </a:r>
          </a:p>
          <a:p>
            <a:pPr lvl="2"/>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Middle Class Scholarship (MCS) - Up to $250,000 income and $250,000 assets</a:t>
            </a: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r>
              <a:rPr lang="en-US" sz="1600" b="1" dirty="0">
                <a:solidFill>
                  <a:srgbClr val="0070C0"/>
                </a:solidFill>
                <a:latin typeface="Arial" panose="020B0604020202020204" pitchFamily="34" charset="0"/>
                <a:cs typeface="Arial" panose="020B0604020202020204" pitchFamily="34" charset="0"/>
              </a:rPr>
              <a:t>*Applies to all accredited and approved schools in California</a:t>
            </a:r>
          </a:p>
          <a:p>
            <a:pPr>
              <a:buFont typeface="Wingdings" panose="05000000000000000000" pitchFamily="2" charset="2"/>
              <a:buChar char="Ø"/>
            </a:pPr>
            <a:endParaRPr lang="en-US" sz="2400" b="1" dirty="0">
              <a:solidFill>
                <a:schemeClr val="accent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874876A-5255-AF43-ADB9-C5C4A7B58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327495" cy="1272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844457"/>
            <a:ext cx="3200400" cy="885190"/>
          </a:xfrm>
          <a:prstGeom prst="rect">
            <a:avLst/>
          </a:prstGeom>
          <a:noFill/>
          <a:ln>
            <a:noFill/>
          </a:ln>
        </p:spPr>
      </p:pic>
    </p:spTree>
    <p:extLst>
      <p:ext uri="{BB962C8B-B14F-4D97-AF65-F5344CB8AC3E}">
        <p14:creationId xmlns:p14="http://schemas.microsoft.com/office/powerpoint/2010/main" val="266912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399"/>
            <a:ext cx="8458200" cy="3962401"/>
          </a:xfrm>
        </p:spPr>
        <p:txBody>
          <a:bodyPr>
            <a:noAutofit/>
          </a:bodyPr>
          <a:lstStyle/>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Providing college and career preparation services</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Serving students and families in the North State since 2003</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A non-profit organization securing grant funding to be able to provide </a:t>
            </a:r>
            <a:r>
              <a:rPr lang="en-US" b="1" dirty="0">
                <a:highlight>
                  <a:srgbClr val="FFFF00"/>
                </a:highlight>
                <a:latin typeface="Arial" panose="020B0604020202020204" pitchFamily="34" charset="0"/>
                <a:cs typeface="Arial" panose="020B0604020202020204" pitchFamily="34" charset="0"/>
              </a:rPr>
              <a:t>free services </a:t>
            </a:r>
            <a:r>
              <a:rPr lang="en-US" b="1" dirty="0">
                <a:latin typeface="Arial" panose="020B0604020202020204" pitchFamily="34" charset="0"/>
                <a:cs typeface="Arial" panose="020B0604020202020204" pitchFamily="34" charset="0"/>
              </a:rPr>
              <a:t>and resources to our 5-county region</a:t>
            </a:r>
          </a:p>
          <a:p>
            <a:pPr lvl="1" fontAlgn="t">
              <a:buFont typeface="Wingdings" panose="05000000000000000000" pitchFamily="2" charset="2"/>
              <a:buChar char="Ø"/>
            </a:pPr>
            <a:r>
              <a:rPr lang="en-US" sz="2000" b="1" dirty="0">
                <a:latin typeface="Arial" panose="020B0604020202020204" pitchFamily="34" charset="0"/>
                <a:cs typeface="Arial" panose="020B0604020202020204" pitchFamily="34" charset="0"/>
              </a:rPr>
              <a:t>Modoc – Shasta – Siskiyou – Tehama - Trinity</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Three primary service lines</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Academic/College Preparation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Career Exploration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Financial Aid </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Appointments available 	530-244-4022</a:t>
            </a:r>
          </a:p>
        </p:txBody>
      </p:sp>
      <p:pic>
        <p:nvPicPr>
          <p:cNvPr id="12290" name="Picture 2" descr="Image result for graduation icon">
            <a:extLst>
              <a:ext uri="{FF2B5EF4-FFF2-40B4-BE49-F238E27FC236}">
                <a16:creationId xmlns:a16="http://schemas.microsoft.com/office/drawing/2014/main" id="{1DFFC13A-E53B-B67B-AF6D-F94565405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801" y="3687963"/>
            <a:ext cx="1447800" cy="1477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295909"/>
            <a:ext cx="4267200" cy="1266190"/>
          </a:xfrm>
          <a:prstGeom prst="rect">
            <a:avLst/>
          </a:prstGeom>
          <a:noFill/>
          <a:ln>
            <a:noFill/>
          </a:ln>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67400"/>
            <a:ext cx="3200400" cy="885190"/>
          </a:xfrm>
          <a:prstGeom prst="rect">
            <a:avLst/>
          </a:prstGeom>
          <a:noFill/>
          <a:ln>
            <a:noFill/>
          </a:ln>
        </p:spPr>
      </p:pic>
    </p:spTree>
    <p:extLst>
      <p:ext uri="{BB962C8B-B14F-4D97-AF65-F5344CB8AC3E}">
        <p14:creationId xmlns:p14="http://schemas.microsoft.com/office/powerpoint/2010/main" val="206107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E4618-B5DA-5AFF-17DD-9ECCA4B74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BCBEA-B765-08C6-D2D8-23D68F6B8329}"/>
              </a:ext>
            </a:extLst>
          </p:cNvPr>
          <p:cNvSpPr>
            <a:spLocks noGrp="1"/>
          </p:cNvSpPr>
          <p:nvPr>
            <p:ph type="title"/>
          </p:nvPr>
        </p:nvSpPr>
        <p:spPr>
          <a:xfrm>
            <a:off x="460972" y="229984"/>
            <a:ext cx="8229600" cy="647465"/>
          </a:xfrm>
        </p:spPr>
        <p:txBody>
          <a:bodyPr>
            <a:normAutofit fontScale="90000"/>
          </a:bodyPr>
          <a:lstStyle/>
          <a:p>
            <a:pPr algn="ctr"/>
            <a:r>
              <a:rPr lang="en-US" dirty="0"/>
              <a:t>Some Cal grant details</a:t>
            </a:r>
            <a:endParaRPr lang="en-US" dirty="0">
              <a:solidFill>
                <a:srgbClr val="00B050"/>
              </a:solidFill>
            </a:endParaRPr>
          </a:p>
        </p:txBody>
      </p:sp>
      <p:sp>
        <p:nvSpPr>
          <p:cNvPr id="3" name="Content Placeholder 2">
            <a:extLst>
              <a:ext uri="{FF2B5EF4-FFF2-40B4-BE49-F238E27FC236}">
                <a16:creationId xmlns:a16="http://schemas.microsoft.com/office/drawing/2014/main" id="{9379AFE7-EEFE-0A34-877F-0F4D416D2725}"/>
              </a:ext>
            </a:extLst>
          </p:cNvPr>
          <p:cNvSpPr>
            <a:spLocks noGrp="1"/>
          </p:cNvSpPr>
          <p:nvPr>
            <p:ph idx="1"/>
          </p:nvPr>
        </p:nvSpPr>
        <p:spPr bwMode="hidden">
          <a:xfrm>
            <a:off x="381000" y="893913"/>
            <a:ext cx="8305800" cy="4950544"/>
          </a:xfrm>
          <a:solidFill>
            <a:schemeClr val="bg1"/>
          </a:solidFill>
        </p:spPr>
        <p:txBody>
          <a:bodyPr>
            <a:normAutofit fontScale="55000" lnSpcReduction="20000"/>
          </a:bodyPr>
          <a:lstStyle/>
          <a:p>
            <a:r>
              <a:rPr lang="en-US" sz="3100" b="1" dirty="0">
                <a:solidFill>
                  <a:schemeClr val="accent1"/>
                </a:solidFill>
                <a:latin typeface="Arial" panose="020B0604020202020204" pitchFamily="34" charset="0"/>
                <a:cs typeface="Arial" panose="020B0604020202020204" pitchFamily="34" charset="0"/>
              </a:rPr>
              <a:t>Eligibility Criteria</a:t>
            </a:r>
          </a:p>
          <a:p>
            <a:pPr lvl="1"/>
            <a:r>
              <a:rPr lang="en-US" sz="2800" dirty="0">
                <a:latin typeface="Arial" panose="020B0604020202020204" pitchFamily="34" charset="0"/>
                <a:cs typeface="Arial" panose="020B0604020202020204" pitchFamily="34" charset="0"/>
              </a:rPr>
              <a:t>Graduate from a California high school</a:t>
            </a:r>
          </a:p>
          <a:p>
            <a:pPr lvl="1"/>
            <a:r>
              <a:rPr lang="en-US" sz="2800" dirty="0">
                <a:latin typeface="Arial" panose="020B0604020202020204" pitchFamily="34" charset="0"/>
                <a:cs typeface="Arial" panose="020B0604020202020204" pitchFamily="34" charset="0"/>
              </a:rPr>
              <a:t>Have an appropriate GPA</a:t>
            </a:r>
          </a:p>
          <a:p>
            <a:pPr lvl="2"/>
            <a:r>
              <a:rPr lang="en-US" sz="2400" dirty="0">
                <a:latin typeface="Arial" panose="020B0604020202020204" pitchFamily="34" charset="0"/>
                <a:cs typeface="Arial" panose="020B0604020202020204" pitchFamily="34" charset="0"/>
              </a:rPr>
              <a:t>3.0 or higher to be eligible for Cal Grant A (colleges &amp; universities)</a:t>
            </a:r>
          </a:p>
          <a:p>
            <a:pPr lvl="2"/>
            <a:r>
              <a:rPr lang="en-US" sz="2400" dirty="0">
                <a:latin typeface="Arial" panose="020B0604020202020204" pitchFamily="34" charset="0"/>
                <a:cs typeface="Arial" panose="020B0604020202020204" pitchFamily="34" charset="0"/>
              </a:rPr>
              <a:t>2.0 or higher to be eligible for Cal Grant B (colleges &amp; universities)</a:t>
            </a:r>
          </a:p>
          <a:p>
            <a:pPr lvl="2"/>
            <a:r>
              <a:rPr lang="en-US" sz="2400" dirty="0">
                <a:latin typeface="Arial" panose="020B0604020202020204" pitchFamily="34" charset="0"/>
                <a:cs typeface="Arial" panose="020B0604020202020204" pitchFamily="34" charset="0"/>
              </a:rPr>
              <a:t>No GPA requirement for Cal Grant C (tech schools &amp; trade schools)</a:t>
            </a:r>
          </a:p>
          <a:p>
            <a:pPr lvl="1"/>
            <a:r>
              <a:rPr lang="en-US" sz="2600" dirty="0">
                <a:latin typeface="Arial" panose="020B0604020202020204" pitchFamily="34" charset="0"/>
                <a:cs typeface="Arial" panose="020B0604020202020204" pitchFamily="34" charset="0"/>
              </a:rPr>
              <a:t>Parent(s) income is below the Cal Grant income ceiling </a:t>
            </a:r>
            <a:endParaRPr lang="en-US" sz="24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Parent(s) assets are below the Cal Grant asset ceiling</a:t>
            </a:r>
          </a:p>
          <a:p>
            <a:pPr lvl="1"/>
            <a:r>
              <a:rPr lang="en-US" sz="2800" dirty="0">
                <a:latin typeface="Arial" panose="020B0604020202020204" pitchFamily="34" charset="0"/>
                <a:cs typeface="Arial" panose="020B0604020202020204" pitchFamily="34" charset="0"/>
              </a:rPr>
              <a:t>File your FAFSA or CADAA by March 2 each year</a:t>
            </a:r>
          </a:p>
          <a:p>
            <a:pPr lvl="2"/>
            <a:r>
              <a:rPr lang="en-US" sz="2600" dirty="0">
                <a:latin typeface="Arial" panose="020B0604020202020204" pitchFamily="34" charset="0"/>
                <a:cs typeface="Arial" panose="020B0604020202020204" pitchFamily="34" charset="0"/>
              </a:rPr>
              <a:t>If attending a CA community college, the deadline is September 2 each year</a:t>
            </a:r>
          </a:p>
          <a:p>
            <a:pPr lvl="1"/>
            <a:r>
              <a:rPr lang="en-US" sz="2800" dirty="0">
                <a:latin typeface="Arial" panose="020B0604020202020204" pitchFamily="34" charset="0"/>
                <a:cs typeface="Arial" panose="020B0604020202020204" pitchFamily="34" charset="0"/>
              </a:rPr>
              <a:t>Include at least 1 CA college/university/tech/trade school on your FAFSA or CADAA</a:t>
            </a:r>
          </a:p>
          <a:p>
            <a:pPr marL="274320" lvl="1" indent="0">
              <a:buNone/>
            </a:pPr>
            <a:endParaRPr lang="en-US" sz="2800" dirty="0">
              <a:latin typeface="Arial" panose="020B0604020202020204" pitchFamily="34" charset="0"/>
              <a:cs typeface="Arial" panose="020B0604020202020204" pitchFamily="34" charset="0"/>
            </a:endParaRPr>
          </a:p>
          <a:p>
            <a:r>
              <a:rPr lang="en-US" sz="3000" b="1" dirty="0">
                <a:solidFill>
                  <a:schemeClr val="accent1"/>
                </a:solidFill>
                <a:latin typeface="Arial" panose="020B0604020202020204" pitchFamily="34" charset="0"/>
                <a:cs typeface="Arial" panose="020B0604020202020204" pitchFamily="34" charset="0"/>
              </a:rPr>
              <a:t>How to Claim Your Cal Grant</a:t>
            </a:r>
          </a:p>
          <a:p>
            <a:pPr lvl="1"/>
            <a:r>
              <a:rPr lang="en-US" sz="2800" dirty="0">
                <a:latin typeface="Arial" panose="020B0604020202020204" pitchFamily="34" charset="0"/>
                <a:cs typeface="Arial" panose="020B0604020202020204" pitchFamily="34" charset="0"/>
              </a:rPr>
              <a:t>After filing the FAFSA or CADAA, check CSAC’s </a:t>
            </a:r>
            <a:r>
              <a:rPr lang="en-US" sz="2800" dirty="0" err="1">
                <a:latin typeface="Arial" panose="020B0604020202020204" pitchFamily="34" charset="0"/>
                <a:cs typeface="Arial" panose="020B0604020202020204" pitchFamily="34" charset="0"/>
              </a:rPr>
              <a:t>WebGrants</a:t>
            </a:r>
            <a:r>
              <a:rPr lang="en-US" sz="2800" dirty="0">
                <a:latin typeface="Arial" panose="020B0604020202020204" pitchFamily="34" charset="0"/>
                <a:cs typeface="Arial" panose="020B0604020202020204" pitchFamily="34" charset="0"/>
              </a:rPr>
              <a:t> 4 Students website to track progress on California aid (mygrantinfo.csac.ca.gov)</a:t>
            </a:r>
          </a:p>
          <a:p>
            <a:pPr marL="274320" lvl="1" indent="0">
              <a:buNone/>
            </a:pPr>
            <a:endParaRPr lang="en-US" sz="2800" dirty="0">
              <a:latin typeface="Arial" panose="020B0604020202020204" pitchFamily="34" charset="0"/>
              <a:cs typeface="Arial" panose="020B0604020202020204" pitchFamily="34" charset="0"/>
            </a:endParaRPr>
          </a:p>
          <a:p>
            <a:r>
              <a:rPr lang="en-US" sz="3000" b="1" dirty="0">
                <a:solidFill>
                  <a:schemeClr val="accent1"/>
                </a:solidFill>
                <a:latin typeface="Arial" panose="020B0604020202020204" pitchFamily="34" charset="0"/>
                <a:cs typeface="Arial" panose="020B0604020202020204" pitchFamily="34" charset="0"/>
              </a:rPr>
              <a:t>Where Can I Use My Cal Grant &amp; For How Long?</a:t>
            </a:r>
          </a:p>
          <a:p>
            <a:pPr lvl="1"/>
            <a:r>
              <a:rPr lang="en-US" sz="2800" dirty="0">
                <a:latin typeface="Arial" panose="020B0604020202020204" pitchFamily="34" charset="0"/>
                <a:cs typeface="Arial" panose="020B0604020202020204" pitchFamily="34" charset="0"/>
              </a:rPr>
              <a:t>A Cal Grant can be used at any qualifying California school that participates in the federal financial aid program (typically these are the regionally accredited schools)</a:t>
            </a:r>
          </a:p>
          <a:p>
            <a:pPr lvl="1"/>
            <a:r>
              <a:rPr lang="en-US" sz="2800" dirty="0">
                <a:latin typeface="Arial" panose="020B0604020202020204" pitchFamily="34" charset="0"/>
                <a:cs typeface="Arial" panose="020B0604020202020204" pitchFamily="34" charset="0"/>
              </a:rPr>
              <a:t>The Cal Grant is good for 4 years, which includes Community College attendance, so use it wisely</a:t>
            </a:r>
          </a:p>
          <a:p>
            <a:pPr lvl="1"/>
            <a:endParaRPr lang="en-US" sz="2800" b="1"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a:p>
            <a:pPr marL="274320" lvl="1" indent="0">
              <a:buNone/>
            </a:pPr>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endParaRPr lang="en-US" sz="1600" b="1"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400" b="1" dirty="0">
              <a:solidFill>
                <a:schemeClr val="accent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059D613-D76B-66F8-D2D8-88EFDDFE3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5" name="Picture 4" descr="A picture containing text, font, logo, graphics&#10;&#10;Description automatically generated">
            <a:extLst>
              <a:ext uri="{FF2B5EF4-FFF2-40B4-BE49-F238E27FC236}">
                <a16:creationId xmlns:a16="http://schemas.microsoft.com/office/drawing/2014/main" id="{2615E8BF-EAC8-3230-E85A-CA60A3546D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844457"/>
            <a:ext cx="3200400" cy="885190"/>
          </a:xfrm>
          <a:prstGeom prst="rect">
            <a:avLst/>
          </a:prstGeom>
          <a:noFill/>
          <a:ln>
            <a:noFill/>
          </a:ln>
        </p:spPr>
      </p:pic>
      <p:sp>
        <p:nvSpPr>
          <p:cNvPr id="7" name="Rectangle 6">
            <a:extLst>
              <a:ext uri="{FF2B5EF4-FFF2-40B4-BE49-F238E27FC236}">
                <a16:creationId xmlns:a16="http://schemas.microsoft.com/office/drawing/2014/main" id="{D24D2CE6-08CB-62AD-14F4-1218EB9A387A}"/>
              </a:ext>
            </a:extLst>
          </p:cNvPr>
          <p:cNvSpPr/>
          <p:nvPr/>
        </p:nvSpPr>
        <p:spPr>
          <a:xfrm>
            <a:off x="914400" y="3962400"/>
            <a:ext cx="7467600" cy="457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good idea Icon - Free PNG &amp; SVG 247476 - Noun Project">
            <a:extLst>
              <a:ext uri="{FF2B5EF4-FFF2-40B4-BE49-F238E27FC236}">
                <a16:creationId xmlns:a16="http://schemas.microsoft.com/office/drawing/2014/main" id="{F05B3910-B852-49FB-5CA1-09EA157E8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143000"/>
            <a:ext cx="1567376"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0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dirty="0">
              <a:solidFill>
                <a:srgbClr val="FF0000"/>
              </a:solidFill>
            </a:endParaRPr>
          </a:p>
          <a:p>
            <a:pPr fontAlgn="auto">
              <a:spcAft>
                <a:spcPts val="0"/>
              </a:spcAft>
            </a:pPr>
            <a:endParaRPr lang="en-US" sz="3200" dirty="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228600" y="424962"/>
            <a:ext cx="2263874" cy="2308324"/>
          </a:xfrm>
          <a:prstGeom prst="rect">
            <a:avLst/>
          </a:prstGeom>
        </p:spPr>
        <p:txBody>
          <a:bodyPr wrap="square">
            <a:spAutoFit/>
          </a:bodyPr>
          <a:lstStyle/>
          <a:p>
            <a:pPr fontAlgn="auto">
              <a:spcAft>
                <a:spcPts val="0"/>
              </a:spcAft>
            </a:pPr>
            <a:r>
              <a:rPr lang="en-US" sz="2800" dirty="0">
                <a:solidFill>
                  <a:srgbClr val="FF0000"/>
                </a:solidFill>
                <a:latin typeface="+mj-lt"/>
              </a:rPr>
              <a:t>Cal Grant</a:t>
            </a:r>
          </a:p>
          <a:p>
            <a:pPr fontAlgn="auto">
              <a:spcAft>
                <a:spcPts val="0"/>
              </a:spcAft>
            </a:pPr>
            <a:r>
              <a:rPr lang="en-US" sz="2800" dirty="0">
                <a:solidFill>
                  <a:srgbClr val="FF0000"/>
                </a:solidFill>
                <a:latin typeface="+mj-lt"/>
              </a:rPr>
              <a:t>Income &amp;</a:t>
            </a:r>
          </a:p>
          <a:p>
            <a:pPr fontAlgn="auto">
              <a:spcAft>
                <a:spcPts val="0"/>
              </a:spcAft>
            </a:pPr>
            <a:r>
              <a:rPr lang="en-US" sz="2800" dirty="0">
                <a:solidFill>
                  <a:srgbClr val="FF0000"/>
                </a:solidFill>
                <a:latin typeface="+mj-lt"/>
              </a:rPr>
              <a:t>Asset</a:t>
            </a:r>
          </a:p>
          <a:p>
            <a:pPr fontAlgn="auto">
              <a:spcAft>
                <a:spcPts val="0"/>
              </a:spcAft>
            </a:pPr>
            <a:r>
              <a:rPr lang="en-US" sz="2800" dirty="0">
                <a:solidFill>
                  <a:srgbClr val="FF0000"/>
                </a:solidFill>
                <a:latin typeface="+mj-lt"/>
              </a:rPr>
              <a:t>Ceilings </a:t>
            </a:r>
          </a:p>
          <a:p>
            <a:pPr fontAlgn="auto">
              <a:spcAft>
                <a:spcPts val="0"/>
              </a:spcAft>
            </a:pPr>
            <a:endParaRPr lang="en-US" sz="1400" dirty="0">
              <a:solidFill>
                <a:srgbClr val="FF0000"/>
              </a:solidFill>
              <a:latin typeface="+mj-lt"/>
            </a:endParaRPr>
          </a:p>
          <a:p>
            <a:pPr fontAlgn="auto">
              <a:spcAft>
                <a:spcPts val="0"/>
              </a:spcAft>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9C4FBDE-3E8D-314D-BDFB-AC7BC1E3D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019180"/>
            <a:ext cx="2743200" cy="726774"/>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24" y="5935842"/>
            <a:ext cx="3200400" cy="885190"/>
          </a:xfrm>
          <a:prstGeom prst="rect">
            <a:avLst/>
          </a:prstGeom>
          <a:noFill/>
          <a:ln>
            <a:noFill/>
          </a:ln>
        </p:spPr>
      </p:pic>
      <p:pic>
        <p:nvPicPr>
          <p:cNvPr id="8" name="Picture 7">
            <a:extLst>
              <a:ext uri="{FF2B5EF4-FFF2-40B4-BE49-F238E27FC236}">
                <a16:creationId xmlns:a16="http://schemas.microsoft.com/office/drawing/2014/main" id="{C7F8DD2E-0CE8-06CA-F624-3952AB36FAEB}"/>
              </a:ext>
            </a:extLst>
          </p:cNvPr>
          <p:cNvPicPr>
            <a:picLocks noChangeAspect="1"/>
          </p:cNvPicPr>
          <p:nvPr/>
        </p:nvPicPr>
        <p:blipFill>
          <a:blip r:embed="rId5"/>
          <a:stretch>
            <a:fillRect/>
          </a:stretch>
        </p:blipFill>
        <p:spPr>
          <a:xfrm>
            <a:off x="2286000" y="228601"/>
            <a:ext cx="6172200" cy="5790580"/>
          </a:xfrm>
          <a:prstGeom prst="rect">
            <a:avLst/>
          </a:prstGeom>
        </p:spPr>
      </p:pic>
    </p:spTree>
    <p:extLst>
      <p:ext uri="{BB962C8B-B14F-4D97-AF65-F5344CB8AC3E}">
        <p14:creationId xmlns:p14="http://schemas.microsoft.com/office/powerpoint/2010/main" val="98855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8C025-BC29-BF44-8FC5-92DB027DB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42527"/>
            <a:ext cx="3200400" cy="885190"/>
          </a:xfrm>
          <a:prstGeom prst="rect">
            <a:avLst/>
          </a:prstGeom>
          <a:noFill/>
          <a:ln>
            <a:noFill/>
          </a:ln>
        </p:spPr>
      </p:pic>
      <p:pic>
        <p:nvPicPr>
          <p:cNvPr id="5" name="Picture 4">
            <a:extLst>
              <a:ext uri="{FF2B5EF4-FFF2-40B4-BE49-F238E27FC236}">
                <a16:creationId xmlns:a16="http://schemas.microsoft.com/office/drawing/2014/main" id="{83B34C0B-4328-BE89-21B9-73A8D9D95B27}"/>
              </a:ext>
            </a:extLst>
          </p:cNvPr>
          <p:cNvPicPr>
            <a:picLocks noChangeAspect="1"/>
          </p:cNvPicPr>
          <p:nvPr/>
        </p:nvPicPr>
        <p:blipFill>
          <a:blip r:embed="rId4"/>
          <a:stretch>
            <a:fillRect/>
          </a:stretch>
        </p:blipFill>
        <p:spPr>
          <a:xfrm>
            <a:off x="0" y="0"/>
            <a:ext cx="9144000" cy="5742542"/>
          </a:xfrm>
          <a:prstGeom prst="rect">
            <a:avLst/>
          </a:prstGeom>
        </p:spPr>
      </p:pic>
    </p:spTree>
    <p:extLst>
      <p:ext uri="{BB962C8B-B14F-4D97-AF65-F5344CB8AC3E}">
        <p14:creationId xmlns:p14="http://schemas.microsoft.com/office/powerpoint/2010/main" val="4232318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52500" y="685800"/>
            <a:ext cx="4191000" cy="1066800"/>
          </a:xfrm>
        </p:spPr>
        <p:txBody>
          <a:bodyPr>
            <a:normAutofit fontScale="90000"/>
          </a:bodyPr>
          <a:lstStyle/>
          <a:p>
            <a:pPr algn="ctr" eaLnBrk="1" hangingPunct="1"/>
            <a:r>
              <a:rPr lang="en-US" sz="3600" b="1" dirty="0"/>
              <a:t>California middle class scholarship</a:t>
            </a:r>
            <a:br>
              <a:rPr lang="en-US" b="1" dirty="0"/>
            </a:br>
            <a:endParaRPr lang="en-US" b="1" dirty="0"/>
          </a:p>
        </p:txBody>
      </p:sp>
      <p:sp>
        <p:nvSpPr>
          <p:cNvPr id="3" name="Content Placeholder 2"/>
          <p:cNvSpPr>
            <a:spLocks noGrp="1"/>
          </p:cNvSpPr>
          <p:nvPr>
            <p:ph idx="1"/>
          </p:nvPr>
        </p:nvSpPr>
        <p:spPr>
          <a:xfrm rot="10800000" flipV="1">
            <a:off x="304800" y="2057401"/>
            <a:ext cx="8458200" cy="3733800"/>
          </a:xfrm>
        </p:spPr>
        <p:txBody>
          <a:bodyPr>
            <a:noAutofit/>
          </a:bodyPr>
          <a:lstStyle/>
          <a:p>
            <a:pPr marL="640080" lvl="1" indent="-246888" eaLnBrk="1" fontAlgn="auto" hangingPunct="1">
              <a:spcAft>
                <a:spcPts val="0"/>
              </a:spcAft>
              <a:buFont typeface="Wingdings 2"/>
              <a:buChar char=""/>
              <a:defRPr/>
            </a:pPr>
            <a:r>
              <a:rPr lang="en-US" dirty="0"/>
              <a:t>Students enrolled at a UC or CSU whose income exceeds limits for Cal Grant will automatically be considered for the California Middle Class Scholarship</a:t>
            </a:r>
          </a:p>
          <a:p>
            <a:pPr marL="914400" lvl="2" indent="-246888">
              <a:spcAft>
                <a:spcPts val="0"/>
              </a:spcAft>
              <a:buFont typeface="Wingdings 2"/>
              <a:buChar char=""/>
              <a:defRPr/>
            </a:pPr>
            <a:r>
              <a:rPr lang="en-US" sz="1800" dirty="0"/>
              <a:t>If the student’s FAFSA or CADAA is submitted by March 2</a:t>
            </a:r>
          </a:p>
          <a:p>
            <a:pPr marL="667512" lvl="2" indent="0">
              <a:spcAft>
                <a:spcPts val="0"/>
              </a:spcAft>
              <a:buNone/>
              <a:defRPr/>
            </a:pPr>
            <a:endParaRPr lang="en-US" sz="1800" dirty="0"/>
          </a:p>
          <a:p>
            <a:pPr marL="640080" lvl="1" indent="-246888">
              <a:spcAft>
                <a:spcPts val="0"/>
              </a:spcAft>
              <a:buFont typeface="Wingdings 2"/>
              <a:buChar char=""/>
              <a:defRPr/>
            </a:pPr>
            <a:r>
              <a:rPr lang="en-US" dirty="0"/>
              <a:t>Students with family income and assets up to $250,000 may be eligible</a:t>
            </a:r>
          </a:p>
          <a:p>
            <a:pPr marL="393192" lvl="1" indent="0">
              <a:spcAft>
                <a:spcPts val="0"/>
              </a:spcAft>
              <a:buNone/>
              <a:defRPr/>
            </a:pPr>
            <a:endParaRPr lang="en-US" dirty="0"/>
          </a:p>
          <a:p>
            <a:pPr marL="640080" lvl="1" indent="-246888">
              <a:spcAft>
                <a:spcPts val="0"/>
              </a:spcAft>
              <a:buFont typeface="Wingdings 2"/>
              <a:buChar char=""/>
              <a:defRPr/>
            </a:pPr>
            <a:r>
              <a:rPr lang="en-US" dirty="0"/>
              <a:t>Award determination is based on a complicated formula </a:t>
            </a:r>
          </a:p>
          <a:p>
            <a:pPr marL="393192" lvl="1" indent="0">
              <a:spcAft>
                <a:spcPts val="0"/>
              </a:spcAft>
              <a:buNone/>
              <a:defRPr/>
            </a:pPr>
            <a:endParaRPr lang="en-US" dirty="0"/>
          </a:p>
          <a:p>
            <a:pPr marL="640080" lvl="1" indent="-246888">
              <a:spcAft>
                <a:spcPts val="0"/>
              </a:spcAft>
              <a:buFont typeface="Wingdings 2"/>
              <a:buChar char=""/>
              <a:defRPr/>
            </a:pPr>
            <a:r>
              <a:rPr lang="en-US" dirty="0"/>
              <a:t>This is a last dollar award, so all other grants, scholarships, fee waivers will be applied first</a:t>
            </a:r>
          </a:p>
        </p:txBody>
      </p:sp>
      <p:pic>
        <p:nvPicPr>
          <p:cNvPr id="8" name="Picture 7">
            <a:extLst>
              <a:ext uri="{FF2B5EF4-FFF2-40B4-BE49-F238E27FC236}">
                <a16:creationId xmlns:a16="http://schemas.microsoft.com/office/drawing/2014/main" id="{817FC61A-E0FC-4209-F4F1-63C30D221609}"/>
              </a:ext>
            </a:extLst>
          </p:cNvPr>
          <p:cNvPicPr>
            <a:picLocks noChangeAspect="1"/>
          </p:cNvPicPr>
          <p:nvPr/>
        </p:nvPicPr>
        <p:blipFill>
          <a:blip r:embed="rId3"/>
          <a:stretch>
            <a:fillRect/>
          </a:stretch>
        </p:blipFill>
        <p:spPr>
          <a:xfrm>
            <a:off x="5638800" y="228600"/>
            <a:ext cx="2362200" cy="1752600"/>
          </a:xfrm>
          <a:prstGeom prst="rect">
            <a:avLst/>
          </a:prstGeom>
        </p:spPr>
      </p:pic>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2" name="Picture 1">
            <a:extLst>
              <a:ext uri="{FF2B5EF4-FFF2-40B4-BE49-F238E27FC236}">
                <a16:creationId xmlns:a16="http://schemas.microsoft.com/office/drawing/2014/main" id="{415A5603-AEAA-5CAC-161E-9AFC68524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spTree>
    <p:extLst>
      <p:ext uri="{BB962C8B-B14F-4D97-AF65-F5344CB8AC3E}">
        <p14:creationId xmlns:p14="http://schemas.microsoft.com/office/powerpoint/2010/main" val="139352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457200" y="893913"/>
            <a:ext cx="8229600" cy="4821087"/>
          </a:xfrm>
          <a:solidFill>
            <a:schemeClr val="bg1"/>
          </a:solidFill>
        </p:spPr>
        <p:txBody>
          <a:bodyPr>
            <a:normAutofit fontScale="92500" lnSpcReduction="20000"/>
          </a:bodyPr>
          <a:lstStyle/>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Institutional Aid</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Scholarships &amp; Grants</a:t>
            </a:r>
            <a:endParaRPr lang="en-US" sz="2600" dirty="0">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Need-based (financial need) and/or </a:t>
            </a:r>
          </a:p>
          <a:p>
            <a:pPr lvl="2"/>
            <a:r>
              <a:rPr lang="en-US" sz="2600" dirty="0">
                <a:latin typeface="Arial" panose="020B0604020202020204" pitchFamily="34" charset="0"/>
                <a:cs typeface="Arial" panose="020B0604020202020204" pitchFamily="34" charset="0"/>
              </a:rPr>
              <a:t>Merit-based (student talent or skill)</a:t>
            </a:r>
          </a:p>
          <a:p>
            <a:pPr lvl="2"/>
            <a:r>
              <a:rPr lang="en-US" sz="2600" dirty="0">
                <a:latin typeface="Arial" panose="020B0604020202020204" pitchFamily="34" charset="0"/>
                <a:cs typeface="Arial" panose="020B0604020202020204" pitchFamily="34" charset="0"/>
              </a:rPr>
              <a:t>Scholarships &amp; Grants vary by school</a:t>
            </a:r>
          </a:p>
          <a:p>
            <a:pPr lvl="3"/>
            <a:r>
              <a:rPr lang="en-US" sz="2600" dirty="0">
                <a:latin typeface="Arial" panose="020B0604020202020204" pitchFamily="34" charset="0"/>
                <a:cs typeface="Arial" panose="020B0604020202020204" pitchFamily="34" charset="0"/>
              </a:rPr>
              <a:t>Apply to several schools to see several financial aid offers</a:t>
            </a:r>
          </a:p>
          <a:p>
            <a:pPr marL="0" indent="0">
              <a:buNone/>
            </a:pPr>
            <a:endParaRPr lang="en-US" sz="1400" b="1" dirty="0">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Out of State Schools</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Western Undergraduate Exchange (WUE)</a:t>
            </a:r>
          </a:p>
          <a:p>
            <a:pPr lvl="2"/>
            <a:r>
              <a:rPr lang="en-US" sz="2400" dirty="0">
                <a:latin typeface="Arial" panose="020B0604020202020204" pitchFamily="34" charset="0"/>
                <a:cs typeface="Arial" panose="020B0604020202020204" pitchFamily="34" charset="0"/>
              </a:rPr>
              <a:t>Enables students in 16 western states &amp; territories to enroll at 160+ participating public schools outside their home state and pay reduced tuition.</a:t>
            </a:r>
          </a:p>
          <a:p>
            <a:pPr lvl="3"/>
            <a:r>
              <a:rPr lang="en-US" sz="2600" dirty="0">
                <a:latin typeface="Arial" panose="020B0604020202020204" pitchFamily="34" charset="0"/>
                <a:cs typeface="Arial" panose="020B0604020202020204" pitchFamily="34" charset="0"/>
              </a:rPr>
              <a:t>WUE rate of 150% in-state tuition (or less)</a:t>
            </a:r>
          </a:p>
          <a:p>
            <a:pPr>
              <a:buFont typeface="Wingdings" panose="05000000000000000000" pitchFamily="2" charset="2"/>
              <a:buChar char="Ø"/>
            </a:pPr>
            <a:endParaRPr lang="en-US" sz="3700" b="1" dirty="0">
              <a:solidFill>
                <a:schemeClr val="accent1"/>
              </a:solidFill>
              <a:latin typeface="Arial" panose="020B0604020202020204" pitchFamily="34" charset="0"/>
              <a:cs typeface="Arial" panose="020B0604020202020204" pitchFamily="34" charset="0"/>
            </a:endParaRPr>
          </a:p>
          <a:p>
            <a:pPr lvl="1"/>
            <a:endParaRPr lang="en-US" sz="900" dirty="0">
              <a:latin typeface="Arial" panose="020B0604020202020204" pitchFamily="34" charset="0"/>
              <a:cs typeface="Arial" panose="020B0604020202020204" pitchFamily="34" charset="0"/>
            </a:endParaRPr>
          </a:p>
        </p:txBody>
      </p:sp>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2000"/>
            <a:ext cx="294388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14" y="5894705"/>
            <a:ext cx="3200400" cy="885190"/>
          </a:xfrm>
          <a:prstGeom prst="rect">
            <a:avLst/>
          </a:prstGeom>
          <a:noFill/>
          <a:ln>
            <a:noFill/>
          </a:ln>
        </p:spPr>
      </p:pic>
    </p:spTree>
    <p:extLst>
      <p:ext uri="{BB962C8B-B14F-4D97-AF65-F5344CB8AC3E}">
        <p14:creationId xmlns:p14="http://schemas.microsoft.com/office/powerpoint/2010/main" val="3445347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952123" y="260769"/>
            <a:ext cx="6874598" cy="1446550"/>
          </a:xfrm>
          <a:prstGeom prst="rect">
            <a:avLst/>
          </a:prstGeom>
          <a:noFill/>
        </p:spPr>
        <p:txBody>
          <a:bodyPr wrap="square">
            <a:spAutoFit/>
          </a:bodyPr>
          <a:lstStyle/>
          <a:p>
            <a:pPr algn="ctr"/>
            <a:r>
              <a:rPr lang="en-US" sz="3200" dirty="0">
                <a:latin typeface="+mj-lt"/>
              </a:rPr>
              <a:t>StudentAid.gov Account Needed to File FAFSA (Also Called the FSA ID)</a:t>
            </a:r>
          </a:p>
          <a:p>
            <a:pPr algn="ctr"/>
            <a:r>
              <a:rPr lang="en-US" sz="2400" dirty="0">
                <a:latin typeface="+mj-lt"/>
              </a:rPr>
              <a:t> </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000750" y="1707318"/>
            <a:ext cx="2838450" cy="2407481"/>
          </a:xfrm>
        </p:spPr>
        <p:txBody>
          <a:bodyPr>
            <a:normAutofit/>
          </a:bodyPr>
          <a:lstStyle/>
          <a:p>
            <a:pPr marL="274320" lvl="1" indent="0">
              <a:spcBef>
                <a:spcPts val="1000"/>
              </a:spcBef>
              <a:buSzPts val="2400"/>
              <a:buNone/>
            </a:pPr>
            <a:r>
              <a:rPr lang="en-US" b="1" dirty="0">
                <a:latin typeface="Arial" panose="020B0604020202020204" pitchFamily="34" charset="0"/>
                <a:cs typeface="Arial" panose="020B0604020202020204" pitchFamily="34" charset="0"/>
              </a:rPr>
              <a:t>Federal Student Aid Information Center    (FSAIC) (Help Line)</a:t>
            </a:r>
          </a:p>
          <a:p>
            <a:pPr marL="0" indent="0">
              <a:buNone/>
            </a:pPr>
            <a:r>
              <a:rPr lang="en-US" sz="1600" dirty="0">
                <a:latin typeface="Arial" panose="020B0604020202020204" pitchFamily="34" charset="0"/>
                <a:cs typeface="Arial" panose="020B0604020202020204" pitchFamily="34" charset="0"/>
              </a:rPr>
              <a:t>     (800) 4-FED-AID</a:t>
            </a:r>
          </a:p>
          <a:p>
            <a:pPr marL="0" indent="0">
              <a:buNone/>
            </a:pPr>
            <a:r>
              <a:rPr lang="en-US" sz="1600" dirty="0">
                <a:latin typeface="Arial" panose="020B0604020202020204" pitchFamily="34" charset="0"/>
                <a:cs typeface="Arial" panose="020B0604020202020204" pitchFamily="34" charset="0"/>
              </a:rPr>
              <a:t>     (800-433-3243)</a:t>
            </a:r>
          </a:p>
          <a:p>
            <a:pPr marL="0" indent="0">
              <a:buNone/>
            </a:pPr>
            <a:r>
              <a:rPr lang="en-US" sz="1600" dirty="0">
                <a:latin typeface="Arial" panose="020B0604020202020204" pitchFamily="34" charset="0"/>
                <a:cs typeface="Arial" panose="020B0604020202020204" pitchFamily="34" charset="0"/>
              </a:rPr>
              <a:t>      Live Chat</a:t>
            </a:r>
          </a:p>
          <a:p>
            <a:pPr marL="0" indent="0">
              <a:buNone/>
            </a:pPr>
            <a:r>
              <a:rPr lang="en-US" sz="1600" dirty="0">
                <a:latin typeface="Arial" panose="020B0604020202020204" pitchFamily="34" charset="0"/>
                <a:cs typeface="Arial" panose="020B0604020202020204" pitchFamily="34" charset="0"/>
              </a:rPr>
              <a:t>      Email		</a:t>
            </a:r>
          </a:p>
          <a:p>
            <a:pPr marL="0" indent="0">
              <a:buNone/>
            </a:pPr>
            <a:endParaRPr lang="en-US" sz="1600" dirty="0">
              <a:latin typeface="Arial" panose="020B0604020202020204" pitchFamily="34" charset="0"/>
              <a:cs typeface="Arial" panose="020B0604020202020204" pitchFamily="34" charset="0"/>
            </a:endParaRPr>
          </a:p>
        </p:txBody>
      </p:sp>
      <p:pic>
        <p:nvPicPr>
          <p:cNvPr id="2" name="Content Placeholder 9">
            <a:extLst>
              <a:ext uri="{FF2B5EF4-FFF2-40B4-BE49-F238E27FC236}">
                <a16:creationId xmlns:a16="http://schemas.microsoft.com/office/drawing/2014/main" id="{0BA10833-C5D4-C065-25EE-9C7792497997}"/>
              </a:ext>
            </a:extLst>
          </p:cNvPr>
          <p:cNvPicPr>
            <a:picLocks noChangeAspect="1"/>
          </p:cNvPicPr>
          <p:nvPr/>
        </p:nvPicPr>
        <p:blipFill>
          <a:blip r:embed="rId4"/>
          <a:stretch>
            <a:fillRect/>
          </a:stretch>
        </p:blipFill>
        <p:spPr>
          <a:xfrm>
            <a:off x="731822" y="1524000"/>
            <a:ext cx="5516578" cy="4096438"/>
          </a:xfrm>
          <a:prstGeom prst="rect">
            <a:avLst/>
          </a:prstGeom>
        </p:spPr>
      </p:pic>
      <p:pic>
        <p:nvPicPr>
          <p:cNvPr id="1026" name="Picture 2" descr="Blue telephone icon Royalty Free Vector Image - VectorStock">
            <a:extLst>
              <a:ext uri="{FF2B5EF4-FFF2-40B4-BE49-F238E27FC236}">
                <a16:creationId xmlns:a16="http://schemas.microsoft.com/office/drawing/2014/main" id="{1B43ACF7-0AD7-C0DB-6DAD-0C3F41C01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572000"/>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9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745402" y="248971"/>
            <a:ext cx="7848600" cy="461665"/>
          </a:xfrm>
          <a:prstGeom prst="rect">
            <a:avLst/>
          </a:prstGeom>
          <a:noFill/>
        </p:spPr>
        <p:txBody>
          <a:bodyPr wrap="square">
            <a:spAutoFit/>
          </a:bodyPr>
          <a:lstStyle/>
          <a:p>
            <a:pPr algn="ctr"/>
            <a:r>
              <a:rPr lang="en-US" sz="2400" dirty="0">
                <a:latin typeface="+mj-lt"/>
              </a:rPr>
              <a:t>A student is considered to be Independent if any one of these apply:</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85800" y="5071876"/>
            <a:ext cx="7772400" cy="584776"/>
          </a:xfrm>
        </p:spPr>
        <p:txBody>
          <a:bodyPr>
            <a:normAutofit/>
          </a:bodyPr>
          <a:lstStyle/>
          <a:p>
            <a:pPr marL="0" indent="0" algn="ctr">
              <a:buNone/>
            </a:pPr>
            <a:r>
              <a:rPr lang="en-US" sz="3200" dirty="0">
                <a:latin typeface="+mj-lt"/>
              </a:rPr>
              <a:t>Otherwise, they are considered to be Dependent</a:t>
            </a:r>
            <a:endParaRPr lang="en-US" sz="3200" dirty="0"/>
          </a:p>
        </p:txBody>
      </p:sp>
      <p:pic>
        <p:nvPicPr>
          <p:cNvPr id="17" name="Picture 16">
            <a:extLst>
              <a:ext uri="{FF2B5EF4-FFF2-40B4-BE49-F238E27FC236}">
                <a16:creationId xmlns:a16="http://schemas.microsoft.com/office/drawing/2014/main" id="{8A89D0A7-7289-A9A8-C525-AAFBED23613E}"/>
              </a:ext>
            </a:extLst>
          </p:cNvPr>
          <p:cNvPicPr>
            <a:picLocks noChangeAspect="1"/>
          </p:cNvPicPr>
          <p:nvPr/>
        </p:nvPicPr>
        <p:blipFill>
          <a:blip r:embed="rId4"/>
          <a:stretch>
            <a:fillRect/>
          </a:stretch>
        </p:blipFill>
        <p:spPr>
          <a:xfrm>
            <a:off x="762000" y="818982"/>
            <a:ext cx="7696200" cy="4144548"/>
          </a:xfrm>
          <a:prstGeom prst="rect">
            <a:avLst/>
          </a:prstGeom>
        </p:spPr>
      </p:pic>
    </p:spTree>
    <p:extLst>
      <p:ext uri="{BB962C8B-B14F-4D97-AF65-F5344CB8AC3E}">
        <p14:creationId xmlns:p14="http://schemas.microsoft.com/office/powerpoint/2010/main" val="21763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5" name="TextBox 4">
            <a:extLst>
              <a:ext uri="{FF2B5EF4-FFF2-40B4-BE49-F238E27FC236}">
                <a16:creationId xmlns:a16="http://schemas.microsoft.com/office/drawing/2014/main" id="{0F75D04D-4069-500F-91C9-FF04318EE2FC}"/>
              </a:ext>
            </a:extLst>
          </p:cNvPr>
          <p:cNvSpPr txBox="1"/>
          <p:nvPr/>
        </p:nvSpPr>
        <p:spPr>
          <a:xfrm rot="10800000" flipV="1">
            <a:off x="571499" y="207812"/>
            <a:ext cx="8001001" cy="584775"/>
          </a:xfrm>
          <a:prstGeom prst="rect">
            <a:avLst/>
          </a:prstGeom>
          <a:noFill/>
        </p:spPr>
        <p:txBody>
          <a:bodyPr wrap="square">
            <a:spAutoFit/>
          </a:bodyPr>
          <a:lstStyle/>
          <a:p>
            <a:pPr algn="ctr"/>
            <a:r>
              <a:rPr lang="en-US" sz="3200" dirty="0">
                <a:latin typeface="+mj-lt"/>
              </a:rPr>
              <a:t>Which of a Dependent Student’s Parents Need an FSA ID?</a:t>
            </a:r>
          </a:p>
        </p:txBody>
      </p:sp>
      <p:pic>
        <p:nvPicPr>
          <p:cNvPr id="7" name="Content Placeholder 6">
            <a:extLst>
              <a:ext uri="{FF2B5EF4-FFF2-40B4-BE49-F238E27FC236}">
                <a16:creationId xmlns:a16="http://schemas.microsoft.com/office/drawing/2014/main" id="{2B0433EE-B67C-5A05-692F-A727727D992A}"/>
              </a:ext>
            </a:extLst>
          </p:cNvPr>
          <p:cNvPicPr>
            <a:picLocks noGrp="1" noChangeAspect="1"/>
          </p:cNvPicPr>
          <p:nvPr>
            <p:ph idx="1"/>
          </p:nvPr>
        </p:nvPicPr>
        <p:blipFill>
          <a:blip r:embed="rId4"/>
          <a:stretch>
            <a:fillRect/>
          </a:stretch>
        </p:blipFill>
        <p:spPr>
          <a:xfrm>
            <a:off x="571499" y="1145193"/>
            <a:ext cx="8001001" cy="4267199"/>
          </a:xfrm>
        </p:spPr>
      </p:pic>
    </p:spTree>
    <p:extLst>
      <p:ext uri="{BB962C8B-B14F-4D97-AF65-F5344CB8AC3E}">
        <p14:creationId xmlns:p14="http://schemas.microsoft.com/office/powerpoint/2010/main" val="4021235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38334"/>
            <a:ext cx="7772400" cy="653964"/>
          </a:xfrm>
        </p:spPr>
        <p:txBody>
          <a:bodyPr>
            <a:normAutofit fontScale="90000"/>
          </a:bodyPr>
          <a:lstStyle/>
          <a:p>
            <a:pPr algn="ctr" eaLnBrk="1" hangingPunct="1"/>
            <a:br>
              <a:rPr lang="en-US" b="1" dirty="0">
                <a:latin typeface="+mn-lt"/>
              </a:rPr>
            </a:br>
            <a:r>
              <a:rPr lang="en-US" sz="4200" dirty="0"/>
              <a:t>Which year’s information is reported?</a:t>
            </a:r>
            <a:br>
              <a:rPr lang="en-US" b="1" dirty="0"/>
            </a:br>
            <a:endParaRPr lang="en-US" b="1"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4" name="Picture 3">
            <a:extLst>
              <a:ext uri="{FF2B5EF4-FFF2-40B4-BE49-F238E27FC236}">
                <a16:creationId xmlns:a16="http://schemas.microsoft.com/office/drawing/2014/main" id="{5B2E9CA8-A634-89EF-EF24-7B36E15ED02D}"/>
              </a:ext>
            </a:extLst>
          </p:cNvPr>
          <p:cNvPicPr>
            <a:picLocks noChangeAspect="1"/>
          </p:cNvPicPr>
          <p:nvPr/>
        </p:nvPicPr>
        <p:blipFill>
          <a:blip r:embed="rId4"/>
          <a:stretch>
            <a:fillRect/>
          </a:stretch>
        </p:blipFill>
        <p:spPr>
          <a:xfrm>
            <a:off x="304800" y="1143000"/>
            <a:ext cx="8534400" cy="4343399"/>
          </a:xfrm>
          <a:prstGeom prst="rect">
            <a:avLst/>
          </a:prstGeom>
        </p:spPr>
      </p:pic>
    </p:spTree>
    <p:extLst>
      <p:ext uri="{BB962C8B-B14F-4D97-AF65-F5344CB8AC3E}">
        <p14:creationId xmlns:p14="http://schemas.microsoft.com/office/powerpoint/2010/main" val="243794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52400"/>
            <a:ext cx="7772400" cy="914400"/>
          </a:xfrm>
        </p:spPr>
        <p:txBody>
          <a:bodyPr>
            <a:normAutofit fontScale="90000"/>
          </a:bodyPr>
          <a:lstStyle/>
          <a:p>
            <a:pPr algn="ctr" eaLnBrk="1" hangingPunct="1"/>
            <a:r>
              <a:rPr lang="en-US" sz="4700" dirty="0"/>
              <a:t>Sai calculation - Income  </a:t>
            </a:r>
            <a:br>
              <a:rPr lang="en-US" sz="3200" dirty="0"/>
            </a:br>
            <a:r>
              <a:rPr lang="en-US" sz="2000" b="1" dirty="0"/>
              <a:t>(For </a:t>
            </a:r>
            <a:r>
              <a:rPr lang="en-US" sz="2000" b="1" dirty="0">
                <a:highlight>
                  <a:srgbClr val="FFFF00"/>
                </a:highlight>
              </a:rPr>
              <a:t>2026-2027</a:t>
            </a:r>
            <a:r>
              <a:rPr lang="en-US" sz="2000" b="1" dirty="0"/>
              <a:t> School Year use </a:t>
            </a:r>
            <a:r>
              <a:rPr lang="en-US" sz="2000" b="1" dirty="0">
                <a:highlight>
                  <a:srgbClr val="FFFF00"/>
                </a:highlight>
              </a:rPr>
              <a:t>2024</a:t>
            </a:r>
            <a:r>
              <a:rPr lang="en-US" sz="2000" b="1" dirty="0"/>
              <a:t> Tax Return information)</a:t>
            </a:r>
            <a:endParaRPr lang="en-US" b="1" dirty="0"/>
          </a:p>
        </p:txBody>
      </p:sp>
      <p:sp>
        <p:nvSpPr>
          <p:cNvPr id="3" name="Content Placeholder 2"/>
          <p:cNvSpPr>
            <a:spLocks noGrp="1"/>
          </p:cNvSpPr>
          <p:nvPr>
            <p:ph idx="1"/>
          </p:nvPr>
        </p:nvSpPr>
        <p:spPr>
          <a:xfrm>
            <a:off x="685800" y="1143000"/>
            <a:ext cx="7772400" cy="4495800"/>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Parent’s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When the student is considered “dependent” for FAFSA purposes </a:t>
            </a:r>
          </a:p>
          <a:p>
            <a:pPr marL="393192" lvl="1" indent="0" eaLnBrk="1" fontAlgn="auto" hangingPunct="1">
              <a:spcAft>
                <a:spcPts val="0"/>
              </a:spcAft>
              <a:buNone/>
              <a:defRPr/>
            </a:pPr>
            <a:r>
              <a:rPr lang="en-US" dirty="0">
                <a:latin typeface="Arial" panose="020B0604020202020204" pitchFamily="34" charset="0"/>
                <a:cs typeface="Arial" panose="020B0604020202020204" pitchFamily="34" charset="0"/>
              </a:rPr>
              <a:t> </a:t>
            </a: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Student’s</a:t>
            </a:r>
            <a:endParaRPr lang="en-US" sz="1800" b="1" dirty="0">
              <a:solidFill>
                <a:srgbClr val="00B050"/>
              </a:solidFill>
              <a:latin typeface="Arial" panose="020B0604020202020204" pitchFamily="34" charset="0"/>
              <a:cs typeface="Arial" panose="020B0604020202020204" pitchFamily="34" charset="0"/>
            </a:endParaRPr>
          </a:p>
          <a:p>
            <a:pPr marL="640080" lvl="1" indent="-246888" eaLnBrk="1" fontAlgn="auto" hangingPunct="1">
              <a:spcAft>
                <a:spcPts val="0"/>
              </a:spcAft>
              <a:buFont typeface="Wingdings 2"/>
              <a:buChar char=""/>
              <a:defRPr/>
            </a:pPr>
            <a:r>
              <a:rPr lang="en-US" b="1" dirty="0">
                <a:solidFill>
                  <a:srgbClr val="00B050"/>
                </a:solidFill>
                <a:latin typeface="Arial" panose="020B0604020202020204" pitchFamily="34" charset="0"/>
                <a:cs typeface="Arial" panose="020B0604020202020204" pitchFamily="34" charset="0"/>
              </a:rPr>
              <a:t>$11,770 </a:t>
            </a:r>
            <a:r>
              <a:rPr lang="en-US" dirty="0">
                <a:latin typeface="Arial" panose="020B0604020202020204" pitchFamily="34" charset="0"/>
                <a:cs typeface="Arial" panose="020B0604020202020204" pitchFamily="34" charset="0"/>
              </a:rPr>
              <a:t>is “protected” (i.e., 2024 income for the 2026-2027 academic year)</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 50% of income greater than </a:t>
            </a:r>
            <a:r>
              <a:rPr lang="en-US" b="1" dirty="0">
                <a:solidFill>
                  <a:srgbClr val="00B050"/>
                </a:solidFill>
                <a:latin typeface="Arial" panose="020B0604020202020204" pitchFamily="34" charset="0"/>
                <a:cs typeface="Arial" panose="020B0604020202020204" pitchFamily="34" charset="0"/>
              </a:rPr>
              <a:t>$11,770 </a:t>
            </a:r>
            <a:r>
              <a:rPr lang="en-US" dirty="0">
                <a:latin typeface="Arial" panose="020B0604020202020204" pitchFamily="34" charset="0"/>
                <a:cs typeface="Arial" panose="020B0604020202020204" pitchFamily="34" charset="0"/>
              </a:rPr>
              <a:t>may be added to the SAI</a:t>
            </a:r>
          </a:p>
          <a:p>
            <a:pPr marL="393192" lvl="1" indent="0"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Start with your Adjusted Gross Income (AGI) and include:</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IRA deductions &amp; payments to self-employed SEP, SIMPLE, Keough, and other qualified retirement accounts</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Foreign earned income if exempt from taxation</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Tax Exempt Interest Income</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Pensions (excluding rollovers)</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IRA Distributions (excluding rollovers)</a:t>
            </a:r>
          </a:p>
          <a:p>
            <a:pPr marL="393192" lvl="1" indent="0" eaLnBrk="1" fontAlgn="auto" hangingPunct="1">
              <a:spcAft>
                <a:spcPts val="0"/>
              </a:spcAft>
              <a:buNone/>
              <a:defRPr/>
            </a:pPr>
            <a:endParaRPr lang="en-US" sz="1600" dirty="0">
              <a:latin typeface="Arial" panose="020B0604020202020204" pitchFamily="34" charset="0"/>
              <a:cs typeface="Arial" panose="020B0604020202020204" pitchFamily="34" charset="0"/>
            </a:endParaRPr>
          </a:p>
          <a:p>
            <a:pPr marL="393192" lvl="1" indent="0" eaLnBrk="1" fontAlgn="auto" hangingPunct="1">
              <a:spcAft>
                <a:spcPts val="0"/>
              </a:spcAft>
              <a:buNone/>
              <a:defRPr/>
            </a:pPr>
            <a:endParaRPr lang="en-US" sz="1600" dirty="0"/>
          </a:p>
        </p:txBody>
      </p:sp>
      <p:pic>
        <p:nvPicPr>
          <p:cNvPr id="6148" name="Picture 4" descr="Finance Clipart Gross Income - Home Price Icon, HD Png Download - kindpng">
            <a:extLst>
              <a:ext uri="{FF2B5EF4-FFF2-40B4-BE49-F238E27FC236}">
                <a16:creationId xmlns:a16="http://schemas.microsoft.com/office/drawing/2014/main" id="{91010ED1-EDC4-D261-6E6D-51FD199A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28795"/>
            <a:ext cx="2209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91200"/>
            <a:ext cx="3200400" cy="8851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pPr algn="ctr" eaLnBrk="1" fontAlgn="auto" hangingPunct="1">
              <a:spcAft>
                <a:spcPts val="0"/>
              </a:spcAft>
              <a:defRPr/>
            </a:pPr>
            <a:r>
              <a:rPr lang="en-US" b="1" dirty="0">
                <a:solidFill>
                  <a:schemeClr val="tx2">
                    <a:lumMod val="75000"/>
                  </a:schemeClr>
                </a:solidFill>
              </a:rPr>
              <a:t>Goals for Today</a:t>
            </a:r>
            <a:endParaRPr lang="en-US" dirty="0"/>
          </a:p>
        </p:txBody>
      </p:sp>
      <p:sp>
        <p:nvSpPr>
          <p:cNvPr id="31746" name="Content Placeholder 2"/>
          <p:cNvSpPr>
            <a:spLocks noGrp="1"/>
          </p:cNvSpPr>
          <p:nvPr>
            <p:ph idx="1"/>
          </p:nvPr>
        </p:nvSpPr>
        <p:spPr>
          <a:xfrm>
            <a:off x="1552574" y="990600"/>
            <a:ext cx="7439026" cy="4794564"/>
          </a:xfrm>
        </p:spPr>
        <p:txBody>
          <a:bodyPr>
            <a:normAutofit fontScale="70000" lnSpcReduction="20000"/>
          </a:bodyPr>
          <a:lstStyle/>
          <a:p>
            <a:pPr eaLnBrk="1" hangingPunct="1"/>
            <a:r>
              <a:rPr lang="en-US" sz="4600" dirty="0">
                <a:latin typeface="Arial" panose="020B0604020202020204" pitchFamily="34" charset="0"/>
                <a:cs typeface="Arial" panose="020B0604020202020204" pitchFamily="34" charset="0"/>
              </a:rPr>
              <a:t>Take the mystery out of the financial aid process and provide a basic understanding of how financial aid works</a:t>
            </a:r>
          </a:p>
          <a:p>
            <a:pPr marL="0" indent="0" eaLnBrk="1" hangingPunct="1">
              <a:buNone/>
            </a:pPr>
            <a:endParaRPr lang="en-US" sz="4600" dirty="0">
              <a:latin typeface="Arial" panose="020B0604020202020204" pitchFamily="34" charset="0"/>
              <a:cs typeface="Arial" panose="020B0604020202020204" pitchFamily="34" charset="0"/>
            </a:endParaRPr>
          </a:p>
          <a:p>
            <a:r>
              <a:rPr lang="en-US" sz="4600" dirty="0">
                <a:latin typeface="Arial" panose="020B0604020202020204" pitchFamily="34" charset="0"/>
                <a:cs typeface="Arial" panose="020B0604020202020204" pitchFamily="34" charset="0"/>
              </a:rPr>
              <a:t>Provide an understanding of how to maximize your financial aid potential</a:t>
            </a:r>
          </a:p>
          <a:p>
            <a:pPr marL="0" indent="0" eaLnBrk="1" hangingPunct="1">
              <a:buNone/>
            </a:pPr>
            <a:endParaRPr lang="en-US" sz="4600" dirty="0">
              <a:latin typeface="Arial" panose="020B0604020202020204" pitchFamily="34" charset="0"/>
              <a:cs typeface="Arial" panose="020B0604020202020204" pitchFamily="34" charset="0"/>
            </a:endParaRPr>
          </a:p>
          <a:p>
            <a:pPr eaLnBrk="1" hangingPunct="1"/>
            <a:r>
              <a:rPr lang="en-US" sz="4600" dirty="0">
                <a:latin typeface="Arial" panose="020B0604020202020204" pitchFamily="34" charset="0"/>
                <a:cs typeface="Arial" panose="020B0604020202020204" pitchFamily="34" charset="0"/>
              </a:rPr>
              <a:t>Help you understand the amount of federal and CA financial aid that you </a:t>
            </a:r>
            <a:r>
              <a:rPr lang="en-US" sz="4600">
                <a:latin typeface="Arial" panose="020B0604020202020204" pitchFamily="34" charset="0"/>
                <a:cs typeface="Arial" panose="020B0604020202020204" pitchFamily="34" charset="0"/>
              </a:rPr>
              <a:t>are eligible for</a:t>
            </a:r>
            <a:endParaRPr lang="en-US" sz="4600" dirty="0">
              <a:latin typeface="Arial" panose="020B0604020202020204" pitchFamily="34" charset="0"/>
              <a:cs typeface="Arial" panose="020B0604020202020204" pitchFamily="34" charset="0"/>
            </a:endParaRPr>
          </a:p>
          <a:p>
            <a:pPr marL="0" indent="0" eaLnBrk="1" hangingPunct="1">
              <a:buNone/>
            </a:pPr>
            <a:endParaRPr lang="en-US" sz="1900" dirty="0">
              <a:latin typeface="Arial" panose="020B0604020202020204" pitchFamily="34" charset="0"/>
              <a:cs typeface="Arial" panose="020B0604020202020204" pitchFamily="34" charset="0"/>
            </a:endParaRPr>
          </a:p>
          <a:p>
            <a:pPr marL="0" indent="0" eaLnBrk="1" hangingPunct="1">
              <a:buNone/>
            </a:pPr>
            <a:endParaRPr lang="en-US" sz="3200" dirty="0"/>
          </a:p>
          <a:p>
            <a:pPr marL="0" indent="0" eaLnBrk="1" hangingPunct="1">
              <a:buNone/>
            </a:pPr>
            <a:endParaRPr lang="en-US" sz="1000" i="1" dirty="0"/>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85164"/>
            <a:ext cx="3200400" cy="885190"/>
          </a:xfrm>
          <a:prstGeom prst="rect">
            <a:avLst/>
          </a:prstGeom>
          <a:noFill/>
          <a:ln>
            <a:noFill/>
          </a:ln>
        </p:spPr>
      </p:pic>
      <p:pic>
        <p:nvPicPr>
          <p:cNvPr id="5122" name="Picture 2" descr="Target goals icon success business strategy Vector Image">
            <a:extLst>
              <a:ext uri="{FF2B5EF4-FFF2-40B4-BE49-F238E27FC236}">
                <a16:creationId xmlns:a16="http://schemas.microsoft.com/office/drawing/2014/main" id="{C99E691E-7B3D-0529-89D9-7ACD60CBA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1095375"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6375"/>
            <a:ext cx="7696200" cy="519425"/>
          </a:xfrm>
        </p:spPr>
        <p:txBody>
          <a:bodyPr>
            <a:normAutofit fontScale="90000"/>
          </a:bodyPr>
          <a:lstStyle/>
          <a:p>
            <a:pPr algn="ctr" eaLnBrk="1" hangingPunct="1"/>
            <a:r>
              <a:rPr lang="en-US" dirty="0">
                <a:solidFill>
                  <a:schemeClr val="tx1"/>
                </a:solidFill>
              </a:rPr>
              <a:t>Exempt from asset reporting</a:t>
            </a:r>
            <a:endParaRPr lang="en-US" dirty="0"/>
          </a:p>
        </p:txBody>
      </p:sp>
      <p:sp>
        <p:nvSpPr>
          <p:cNvPr id="54274" name="Content Placeholder 2"/>
          <p:cNvSpPr>
            <a:spLocks noGrp="1"/>
          </p:cNvSpPr>
          <p:nvPr>
            <p:ph idx="1"/>
          </p:nvPr>
        </p:nvSpPr>
        <p:spPr>
          <a:xfrm>
            <a:off x="228600" y="752105"/>
            <a:ext cx="8610600" cy="5044435"/>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Dependent </a:t>
            </a:r>
            <a:r>
              <a:rPr lang="en-US" dirty="0"/>
              <a:t>student meets one of these criteria:</a:t>
            </a:r>
          </a:p>
          <a:p>
            <a:pPr marL="731520" lvl="1" indent="-274320" fontAlgn="auto">
              <a:spcAft>
                <a:spcPts val="0"/>
              </a:spcAft>
              <a:buClr>
                <a:schemeClr val="accent3"/>
              </a:buClr>
              <a:buFont typeface="Wingdings 2"/>
              <a:buChar char=""/>
              <a:defRPr/>
            </a:pPr>
            <a:endParaRPr lang="en-US" sz="1200" dirty="0"/>
          </a:p>
          <a:p>
            <a:pPr marL="731520" lvl="1" indent="-274320" fontAlgn="auto">
              <a:spcAft>
                <a:spcPts val="0"/>
              </a:spcAft>
              <a:buClr>
                <a:schemeClr val="accent3"/>
              </a:buClr>
              <a:buFont typeface="Wingdings 2"/>
              <a:buChar char=""/>
              <a:defRPr/>
            </a:pPr>
            <a:r>
              <a:rPr lang="en-US" dirty="0"/>
              <a:t>The student qualifies for a Maximum Pell Grant</a:t>
            </a:r>
          </a:p>
          <a:p>
            <a:pPr lvl="1" fontAlgn="auto">
              <a:spcAft>
                <a:spcPts val="0"/>
              </a:spcAft>
              <a:buClr>
                <a:schemeClr val="accent3"/>
              </a:buClr>
              <a:defRPr/>
            </a:pPr>
            <a:endParaRPr lang="en-US" sz="1200" dirty="0"/>
          </a:p>
          <a:p>
            <a:pPr lvl="1" fontAlgn="auto">
              <a:spcAft>
                <a:spcPts val="0"/>
              </a:spcAft>
              <a:buClr>
                <a:schemeClr val="accent3"/>
              </a:buClr>
              <a:defRPr/>
            </a:pPr>
            <a:endParaRPr lang="en-US" sz="1200" dirty="0"/>
          </a:p>
          <a:p>
            <a:pPr marL="731520" lvl="1" indent="-274320" fontAlgn="auto">
              <a:spcAft>
                <a:spcPts val="0"/>
              </a:spcAft>
              <a:buClr>
                <a:schemeClr val="accent3"/>
              </a:buClr>
              <a:buFont typeface="Wingdings 2"/>
              <a:buChar char=""/>
              <a:defRPr/>
            </a:pPr>
            <a:r>
              <a:rPr lang="en-US" dirty="0"/>
              <a:t>The student’s parents’ 2024 combined AGI is less than $60,000 and</a:t>
            </a:r>
          </a:p>
          <a:p>
            <a:pPr marL="1188720" lvl="2" indent="-274320" fontAlgn="auto">
              <a:spcAft>
                <a:spcPts val="0"/>
              </a:spcAft>
              <a:buClr>
                <a:schemeClr val="accent3"/>
              </a:buClr>
              <a:buFont typeface="Wingdings 2"/>
              <a:buChar char=""/>
              <a:defRPr/>
            </a:pPr>
            <a:r>
              <a:rPr lang="en-US" dirty="0"/>
              <a:t>They do not file a Schedule A, B, D, E, F, or H, and</a:t>
            </a:r>
          </a:p>
          <a:p>
            <a:pPr marL="1188720" lvl="2" indent="-274320" fontAlgn="auto">
              <a:spcAft>
                <a:spcPts val="0"/>
              </a:spcAft>
              <a:buClr>
                <a:schemeClr val="accent3"/>
              </a:buClr>
              <a:buFont typeface="Wingdings 2"/>
              <a:buChar char=""/>
              <a:defRPr/>
            </a:pPr>
            <a:r>
              <a:rPr lang="en-US" dirty="0"/>
              <a:t>They do not file a Schedule C, or</a:t>
            </a:r>
          </a:p>
          <a:p>
            <a:pPr marL="1645920" lvl="3" indent="-274320" fontAlgn="auto">
              <a:spcAft>
                <a:spcPts val="0"/>
              </a:spcAft>
              <a:buClr>
                <a:schemeClr val="accent3"/>
              </a:buClr>
              <a:buFont typeface="Wingdings 2"/>
              <a:buChar char=""/>
              <a:defRPr/>
            </a:pPr>
            <a:r>
              <a:rPr lang="en-US" dirty="0"/>
              <a:t>They file a Schedule C with net business income of not more than a $10,000 loss or gain</a:t>
            </a:r>
          </a:p>
          <a:p>
            <a:pPr lvl="3" fontAlgn="auto">
              <a:spcAft>
                <a:spcPts val="0"/>
              </a:spcAft>
              <a:buClr>
                <a:schemeClr val="accent3"/>
              </a:buClr>
              <a:defRPr/>
            </a:pPr>
            <a:endParaRPr lang="en-US" sz="1200" dirty="0"/>
          </a:p>
          <a:p>
            <a:pPr lvl="3" fontAlgn="auto">
              <a:spcAft>
                <a:spcPts val="0"/>
              </a:spcAft>
              <a:buClr>
                <a:schemeClr val="accent3"/>
              </a:buClr>
              <a:defRPr/>
            </a:pPr>
            <a:endParaRPr lang="en-US" sz="1200" dirty="0"/>
          </a:p>
          <a:p>
            <a:pPr marL="731520" lvl="1" indent="-274320">
              <a:spcAft>
                <a:spcPts val="0"/>
              </a:spcAft>
              <a:buClr>
                <a:schemeClr val="accent3"/>
              </a:buClr>
              <a:buFont typeface="Wingdings 2"/>
              <a:buChar char=""/>
              <a:defRPr/>
            </a:pPr>
            <a:r>
              <a:rPr lang="en-US" dirty="0"/>
              <a:t>Receiving any 1(or more) of 9 federal benefits in 2024 or 2025</a:t>
            </a:r>
          </a:p>
          <a:p>
            <a:pPr marL="1005840" lvl="2" indent="-274320">
              <a:spcAft>
                <a:spcPts val="0"/>
              </a:spcAft>
              <a:buClr>
                <a:schemeClr val="accent3"/>
              </a:buClr>
              <a:buFont typeface="Wingdings 2"/>
              <a:buChar char=""/>
              <a:defRPr/>
            </a:pPr>
            <a:r>
              <a:rPr lang="en-US" dirty="0"/>
              <a:t>9 named programs including: </a:t>
            </a:r>
          </a:p>
          <a:p>
            <a:pPr marL="1280160" lvl="3" indent="-274320">
              <a:spcAft>
                <a:spcPts val="0"/>
              </a:spcAft>
              <a:buClr>
                <a:schemeClr val="accent3"/>
              </a:buClr>
              <a:buFont typeface="Wingdings 2"/>
              <a:buChar char=""/>
              <a:defRPr/>
            </a:pPr>
            <a:r>
              <a:rPr lang="en-US" dirty="0"/>
              <a:t>“Free or reduced-price school lunch”</a:t>
            </a:r>
          </a:p>
          <a:p>
            <a:pPr marL="1554480" lvl="4" indent="-274320">
              <a:spcAft>
                <a:spcPts val="0"/>
              </a:spcAft>
              <a:buClr>
                <a:schemeClr val="accent3"/>
              </a:buClr>
              <a:buFont typeface="Wingdings 2"/>
              <a:buChar char=""/>
              <a:defRPr/>
            </a:pPr>
            <a:r>
              <a:rPr lang="en-US" dirty="0"/>
              <a:t>A universal program in all CA TK-12 public schools</a:t>
            </a:r>
          </a:p>
          <a:p>
            <a:pPr marL="1874320" lvl="5" indent="-274320">
              <a:spcAft>
                <a:spcPts val="0"/>
              </a:spcAft>
              <a:buClr>
                <a:schemeClr val="accent3"/>
              </a:buClr>
              <a:buFont typeface="Wingdings 2"/>
              <a:buChar char=""/>
              <a:defRPr/>
            </a:pPr>
            <a:r>
              <a:rPr lang="en-US" dirty="0"/>
              <a:t>Check the income guidelines for FAFSA eligibility (next slide)</a:t>
            </a:r>
          </a:p>
          <a:p>
            <a:pPr lvl="4" indent="0">
              <a:spcAft>
                <a:spcPts val="0"/>
              </a:spcAft>
              <a:buClr>
                <a:schemeClr val="accent3"/>
              </a:buClr>
              <a:buNone/>
              <a:defRPr/>
            </a:pPr>
            <a:endParaRPr lang="en-US" dirty="0"/>
          </a:p>
          <a:p>
            <a:pPr eaLnBrk="1" hangingPunct="1"/>
            <a:endParaRPr lang="en-US" sz="2800" u="sng" dirty="0">
              <a:solidFill>
                <a:srgbClr val="FF0000"/>
              </a:solidFill>
              <a:latin typeface="Arial" panose="020B0604020202020204" pitchFamily="34" charset="0"/>
              <a:cs typeface="Arial" panose="020B0604020202020204" pitchFamily="34"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2" name="Picture 2" descr="Asset - Free business icons">
            <a:extLst>
              <a:ext uri="{FF2B5EF4-FFF2-40B4-BE49-F238E27FC236}">
                <a16:creationId xmlns:a16="http://schemas.microsoft.com/office/drawing/2014/main" id="{F5C6783C-E293-8CA1-FDD7-B83696866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26087"/>
            <a:ext cx="1524000" cy="129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20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rot="10800000" flipV="1">
            <a:off x="723900" y="304800"/>
            <a:ext cx="8039100" cy="609600"/>
          </a:xfrm>
        </p:spPr>
        <p:txBody>
          <a:bodyPr>
            <a:normAutofit fontScale="90000"/>
          </a:bodyPr>
          <a:lstStyle/>
          <a:p>
            <a:pPr algn="ctr" eaLnBrk="1" hangingPunct="1"/>
            <a:r>
              <a:rPr lang="en-US" dirty="0"/>
              <a:t>Free OR reduced-price school lunch</a:t>
            </a:r>
            <a:br>
              <a:rPr lang="en-US" dirty="0"/>
            </a:br>
            <a:endParaRPr lang="en-US"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6" name="Content Placeholder 5">
            <a:extLst>
              <a:ext uri="{FF2B5EF4-FFF2-40B4-BE49-F238E27FC236}">
                <a16:creationId xmlns:a16="http://schemas.microsoft.com/office/drawing/2014/main" id="{FC502D7A-B28D-DC79-9F3E-FC008DCA1C27}"/>
              </a:ext>
            </a:extLst>
          </p:cNvPr>
          <p:cNvPicPr>
            <a:picLocks noGrp="1" noChangeAspect="1"/>
          </p:cNvPicPr>
          <p:nvPr>
            <p:ph idx="1"/>
          </p:nvPr>
        </p:nvPicPr>
        <p:blipFill>
          <a:blip r:embed="rId4"/>
          <a:stretch>
            <a:fillRect/>
          </a:stretch>
        </p:blipFill>
        <p:spPr>
          <a:xfrm>
            <a:off x="1790700" y="685800"/>
            <a:ext cx="5562600" cy="5015429"/>
          </a:xfrm>
        </p:spPr>
      </p:pic>
    </p:spTree>
    <p:extLst>
      <p:ext uri="{BB962C8B-B14F-4D97-AF65-F5344CB8AC3E}">
        <p14:creationId xmlns:p14="http://schemas.microsoft.com/office/powerpoint/2010/main" val="92644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381000"/>
            <a:ext cx="7703457" cy="533400"/>
          </a:xfrm>
        </p:spPr>
        <p:txBody>
          <a:bodyPr>
            <a:normAutofit fontScale="90000"/>
          </a:bodyPr>
          <a:lstStyle/>
          <a:p>
            <a:pPr algn="ctr" eaLnBrk="1" hangingPunct="1"/>
            <a:r>
              <a:rPr lang="en-US" sz="3600" dirty="0" err="1"/>
              <a:t>Fafsa</a:t>
            </a:r>
            <a:r>
              <a:rPr lang="en-US" sz="3600" dirty="0"/>
              <a:t> definition of federal benefits received</a:t>
            </a:r>
            <a:br>
              <a:rPr lang="en-US" sz="4000" dirty="0"/>
            </a:br>
            <a:endParaRPr lang="en-US" sz="4000"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8" name="Content Placeholder 7">
            <a:extLst>
              <a:ext uri="{FF2B5EF4-FFF2-40B4-BE49-F238E27FC236}">
                <a16:creationId xmlns:a16="http://schemas.microsoft.com/office/drawing/2014/main" id="{E03CC6A2-C802-2A92-EF73-776782B6407E}"/>
              </a:ext>
            </a:extLst>
          </p:cNvPr>
          <p:cNvSpPr>
            <a:spLocks noGrp="1"/>
          </p:cNvSpPr>
          <p:nvPr>
            <p:ph idx="1"/>
          </p:nvPr>
        </p:nvSpPr>
        <p:spPr>
          <a:xfrm>
            <a:off x="526143" y="1066800"/>
            <a:ext cx="8084457" cy="4724400"/>
          </a:xfrm>
        </p:spPr>
        <p:txBody>
          <a:bodyPr/>
          <a:lstStyle/>
          <a:p>
            <a:r>
              <a:rPr lang="en-US" dirty="0"/>
              <a:t>At any time during 2024 or 2025, did the parent or anyone in their family receive benefits from any of the following federal programs? </a:t>
            </a:r>
          </a:p>
          <a:p>
            <a:pPr lvl="2"/>
            <a:endParaRPr lang="en-US" dirty="0"/>
          </a:p>
          <a:p>
            <a:pPr lvl="2"/>
            <a:endParaRPr lang="en-US" dirty="0"/>
          </a:p>
          <a:p>
            <a:endParaRPr lang="en-US" dirty="0"/>
          </a:p>
          <a:p>
            <a:endParaRPr lang="en-US" dirty="0"/>
          </a:p>
          <a:p>
            <a:r>
              <a:rPr lang="en-US" sz="1600" dirty="0"/>
              <a:t>EIC can be found on line 27 of your 2024 or 2025 1040 tax return</a:t>
            </a:r>
          </a:p>
          <a:p>
            <a:r>
              <a:rPr lang="en-US" sz="1600" dirty="0"/>
              <a:t>Medi-Cal is the CA version of Medicaid</a:t>
            </a:r>
          </a:p>
          <a:p>
            <a:r>
              <a:rPr lang="en-US" sz="1600" dirty="0"/>
              <a:t>QHP credit can be found on line 9 of Schedule 3 of your 2024 or 2025 tax return</a:t>
            </a:r>
          </a:p>
          <a:p>
            <a:r>
              <a:rPr lang="en-US" sz="1600" dirty="0"/>
              <a:t>CalFresh is the CA version of SNAP</a:t>
            </a:r>
          </a:p>
          <a:p>
            <a:r>
              <a:rPr lang="en-US" sz="1600" dirty="0"/>
              <a:t>SSDI is not the same benefit as SSI</a:t>
            </a:r>
          </a:p>
          <a:p>
            <a:r>
              <a:rPr lang="en-US" sz="1600" dirty="0"/>
              <a:t>CalWORKs is the CA version of TANF</a:t>
            </a:r>
          </a:p>
          <a:p>
            <a:endParaRPr lang="en-US" dirty="0"/>
          </a:p>
        </p:txBody>
      </p:sp>
      <p:pic>
        <p:nvPicPr>
          <p:cNvPr id="1026" name="Picture 2" descr="State funding RGB color icon State funding RGB color icon. Public finance. Government funding. Additional financial support. Money management. State finance commission. Banking, investments. Isolated vector illustration government benefits stock illustrations">
            <a:extLst>
              <a:ext uri="{FF2B5EF4-FFF2-40B4-BE49-F238E27FC236}">
                <a16:creationId xmlns:a16="http://schemas.microsoft.com/office/drawing/2014/main" id="{D7A95C40-9057-C2AA-7451-9A9CE1F74B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572000"/>
            <a:ext cx="2590800" cy="1992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3038E8-ED98-B0A5-FD6D-6CB526F894D5}"/>
              </a:ext>
            </a:extLst>
          </p:cNvPr>
          <p:cNvPicPr>
            <a:picLocks noChangeAspect="1"/>
          </p:cNvPicPr>
          <p:nvPr/>
        </p:nvPicPr>
        <p:blipFill>
          <a:blip r:embed="rId5"/>
          <a:stretch>
            <a:fillRect/>
          </a:stretch>
        </p:blipFill>
        <p:spPr>
          <a:xfrm>
            <a:off x="526143" y="2133600"/>
            <a:ext cx="8091714" cy="1200150"/>
          </a:xfrm>
          <a:prstGeom prst="rect">
            <a:avLst/>
          </a:prstGeom>
        </p:spPr>
      </p:pic>
    </p:spTree>
    <p:extLst>
      <p:ext uri="{BB962C8B-B14F-4D97-AF65-F5344CB8AC3E}">
        <p14:creationId xmlns:p14="http://schemas.microsoft.com/office/powerpoint/2010/main" val="3785075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5" y="181610"/>
            <a:ext cx="7946070" cy="580390"/>
          </a:xfrm>
        </p:spPr>
        <p:txBody>
          <a:bodyPr>
            <a:normAutofit fontScale="90000"/>
          </a:bodyPr>
          <a:lstStyle/>
          <a:p>
            <a:pPr algn="ctr" eaLnBrk="1" fontAlgn="auto" hangingPunct="1">
              <a:spcAft>
                <a:spcPts val="0"/>
              </a:spcAft>
              <a:defRPr/>
            </a:pPr>
            <a:r>
              <a:rPr lang="en-US" sz="4400" dirty="0"/>
              <a:t>What Assets to declare for FAFSA</a:t>
            </a:r>
          </a:p>
        </p:txBody>
      </p:sp>
      <p:sp>
        <p:nvSpPr>
          <p:cNvPr id="56322" name="Content Placeholder 2"/>
          <p:cNvSpPr>
            <a:spLocks noGrp="1"/>
          </p:cNvSpPr>
          <p:nvPr>
            <p:ph idx="1"/>
          </p:nvPr>
        </p:nvSpPr>
        <p:spPr>
          <a:xfrm>
            <a:off x="594946" y="762001"/>
            <a:ext cx="6491654" cy="5206496"/>
          </a:xfrm>
        </p:spPr>
        <p:txBody>
          <a:bodyPr>
            <a:normAutofit fontScale="85000" lnSpcReduction="20000"/>
          </a:bodyPr>
          <a:lstStyle/>
          <a:p>
            <a:pPr marL="0" indent="0" eaLnBrk="1" hangingPunct="1">
              <a:buNone/>
            </a:pPr>
            <a:r>
              <a:rPr lang="en-US" b="1" dirty="0">
                <a:latin typeface="Arial" panose="020B0604020202020204" pitchFamily="34" charset="0"/>
                <a:cs typeface="Arial" panose="020B0604020202020204" pitchFamily="34" charset="0"/>
              </a:rPr>
              <a:t>FAFSA Assets Do Not Include</a:t>
            </a:r>
            <a:r>
              <a:rPr lang="en-US"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Home equity (in primary home)</a:t>
            </a:r>
          </a:p>
          <a:p>
            <a:pPr eaLnBrk="1" hangingPunct="1"/>
            <a:r>
              <a:rPr lang="en-US" sz="1800" dirty="0">
                <a:latin typeface="Arial" panose="020B0604020202020204" pitchFamily="34" charset="0"/>
                <a:cs typeface="Arial" panose="020B0604020202020204" pitchFamily="34" charset="0"/>
              </a:rPr>
              <a:t>Retirement accounts (IRA, 401k, 403b, Roth, etc.)</a:t>
            </a:r>
          </a:p>
          <a:p>
            <a:pPr eaLnBrk="1" hangingPunct="1"/>
            <a:r>
              <a:rPr lang="en-US" sz="1800" dirty="0">
                <a:latin typeface="Arial" panose="020B0604020202020204" pitchFamily="34" charset="0"/>
                <a:cs typeface="Arial" panose="020B0604020202020204" pitchFamily="34" charset="0"/>
              </a:rPr>
              <a:t>Life insurance &amp; annuities</a:t>
            </a:r>
          </a:p>
          <a:p>
            <a:pPr eaLnBrk="1" hangingPunct="1"/>
            <a:r>
              <a:rPr lang="en-US" sz="1800" dirty="0">
                <a:latin typeface="Arial" panose="020B0604020202020204" pitchFamily="34" charset="0"/>
                <a:cs typeface="Arial" panose="020B0604020202020204" pitchFamily="34" charset="0"/>
              </a:rPr>
              <a:t>Family business with less than 100 FT employees</a:t>
            </a:r>
          </a:p>
          <a:p>
            <a:pPr eaLnBrk="1" hangingPunct="1"/>
            <a:r>
              <a:rPr lang="en-US" sz="1800" dirty="0">
                <a:latin typeface="Arial" panose="020B0604020202020204" pitchFamily="34" charset="0"/>
                <a:cs typeface="Arial" panose="020B0604020202020204" pitchFamily="34" charset="0"/>
              </a:rPr>
              <a:t>Farms where the family resides</a:t>
            </a:r>
          </a:p>
          <a:p>
            <a:pPr eaLnBrk="1" hangingPunct="1"/>
            <a:r>
              <a:rPr lang="en-US" sz="1800" dirty="0">
                <a:latin typeface="Arial" panose="020B0604020202020204" pitchFamily="34" charset="0"/>
                <a:cs typeface="Arial" panose="020B0604020202020204" pitchFamily="34" charset="0"/>
              </a:rPr>
              <a:t>Commercial fishing business owned/controlled by a family</a:t>
            </a:r>
          </a:p>
          <a:p>
            <a:r>
              <a:rPr lang="en-US" sz="1800" dirty="0">
                <a:latin typeface="Arial" panose="020B0604020202020204" pitchFamily="34" charset="0"/>
                <a:cs typeface="Arial" panose="020B0604020202020204" pitchFamily="34" charset="0"/>
              </a:rPr>
              <a:t>Personal vehicles, boats, firearms, household goods,  jewelry, tools etc.</a:t>
            </a:r>
          </a:p>
          <a:p>
            <a:pPr marL="0" indent="0" eaLnBrk="1" hangingPunct="1">
              <a:buNone/>
            </a:pPr>
            <a:endParaRPr lang="en-US" sz="1100" b="1" dirty="0">
              <a:latin typeface="Arial" panose="020B0604020202020204" pitchFamily="34" charset="0"/>
              <a:cs typeface="Arial" panose="020B0604020202020204" pitchFamily="34" charset="0"/>
            </a:endParaRPr>
          </a:p>
          <a:p>
            <a:pPr marL="0" indent="0" eaLnBrk="1" hangingPunct="1">
              <a:buNone/>
            </a:pPr>
            <a:r>
              <a:rPr lang="en-US" sz="2000" b="1" dirty="0">
                <a:latin typeface="Arial" panose="020B0604020202020204" pitchFamily="34" charset="0"/>
                <a:cs typeface="Arial" panose="020B0604020202020204" pitchFamily="34" charset="0"/>
              </a:rPr>
              <a:t>Examples of FAFSA assets to declare:</a:t>
            </a:r>
          </a:p>
          <a:p>
            <a:r>
              <a:rPr lang="en-US" sz="1800" dirty="0">
                <a:latin typeface="Arial" panose="020B0604020202020204" pitchFamily="34" charset="0"/>
                <a:cs typeface="Arial" panose="020B0604020202020204" pitchFamily="34" charset="0"/>
              </a:rPr>
              <a:t>Cash, Savings, Checking</a:t>
            </a:r>
          </a:p>
          <a:p>
            <a:r>
              <a:rPr lang="en-US" sz="1800" dirty="0">
                <a:latin typeface="Arial" panose="020B0604020202020204" pitchFamily="34" charset="0"/>
                <a:cs typeface="Arial" panose="020B0604020202020204" pitchFamily="34" charset="0"/>
              </a:rPr>
              <a:t>Net worth of land, investment real estate, etc.</a:t>
            </a:r>
          </a:p>
          <a:p>
            <a:r>
              <a:rPr lang="en-US" sz="1800" dirty="0">
                <a:latin typeface="Arial" panose="020B0604020202020204" pitchFamily="34" charset="0"/>
                <a:cs typeface="Arial" panose="020B0604020202020204" pitchFamily="34" charset="0"/>
              </a:rPr>
              <a:t>Stocks/Bonds/Trusts/Other Investments (not in retirement accounts)</a:t>
            </a:r>
          </a:p>
          <a:p>
            <a:r>
              <a:rPr lang="en-US" sz="1800" dirty="0">
                <a:latin typeface="Arial" panose="020B0604020202020204" pitchFamily="34" charset="0"/>
                <a:cs typeface="Arial" panose="020B0604020202020204" pitchFamily="34" charset="0"/>
              </a:rPr>
              <a:t>College savings plans/529 plans – do not include the value of siblings’ plans (</a:t>
            </a:r>
            <a:r>
              <a:rPr lang="en-US" sz="1800" dirty="0">
                <a:highlight>
                  <a:srgbClr val="FFFF00"/>
                </a:highlight>
                <a:latin typeface="Arial" panose="020B0604020202020204" pitchFamily="34" charset="0"/>
                <a:cs typeface="Arial" panose="020B0604020202020204" pitchFamily="34" charset="0"/>
              </a:rPr>
              <a:t>report as an asset of the parents</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Annual child support received in most recent completed calendar year</a:t>
            </a:r>
          </a:p>
          <a:p>
            <a:r>
              <a:rPr lang="en-US" sz="1800" dirty="0">
                <a:latin typeface="Arial" panose="020B0604020202020204" pitchFamily="34" charset="0"/>
                <a:cs typeface="Arial" panose="020B0604020202020204" pitchFamily="34" charset="0"/>
              </a:rPr>
              <a:t>Note: if net worth is negative, enter zero</a:t>
            </a:r>
          </a:p>
          <a:p>
            <a:pPr marL="0" indent="0" eaLnBrk="1" hangingPunct="1">
              <a:buNone/>
            </a:pPr>
            <a:endParaRPr lang="en-US" sz="1800" dirty="0"/>
          </a:p>
        </p:txBody>
      </p:sp>
      <p:pic>
        <p:nvPicPr>
          <p:cNvPr id="5" name="Picture 4"/>
          <p:cNvPicPr>
            <a:picLocks noChangeAspect="1" noChangeArrowheads="1"/>
          </p:cNvPicPr>
          <p:nvPr/>
        </p:nvPicPr>
        <p:blipFill>
          <a:blip r:embed="rId3"/>
          <a:srcRect/>
          <a:stretch>
            <a:fillRect/>
          </a:stretch>
        </p:blipFill>
        <p:spPr>
          <a:xfrm>
            <a:off x="6977618" y="889502"/>
            <a:ext cx="1937782" cy="2844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46" y="5791200"/>
            <a:ext cx="3200400" cy="8851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7734"/>
            <a:ext cx="7696200" cy="685800"/>
          </a:xfrm>
        </p:spPr>
        <p:txBody>
          <a:bodyPr/>
          <a:lstStyle/>
          <a:p>
            <a:pPr algn="ctr" eaLnBrk="1" hangingPunct="1"/>
            <a:r>
              <a:rPr lang="en-US" dirty="0">
                <a:solidFill>
                  <a:schemeClr val="tx1"/>
                </a:solidFill>
              </a:rPr>
              <a:t>sai Calculation </a:t>
            </a:r>
            <a:r>
              <a:rPr lang="en-US" dirty="0"/>
              <a:t>– Assets</a:t>
            </a:r>
          </a:p>
        </p:txBody>
      </p:sp>
      <p:sp>
        <p:nvSpPr>
          <p:cNvPr id="54274" name="Content Placeholder 2"/>
          <p:cNvSpPr>
            <a:spLocks noGrp="1"/>
          </p:cNvSpPr>
          <p:nvPr>
            <p:ph idx="1"/>
          </p:nvPr>
        </p:nvSpPr>
        <p:spPr>
          <a:xfrm>
            <a:off x="685801" y="914400"/>
            <a:ext cx="7772400" cy="4892035"/>
          </a:xfrm>
        </p:spPr>
        <p:txBody>
          <a:bodyPr>
            <a:normAutofit lnSpcReduction="10000"/>
          </a:bodyPr>
          <a:lstStyle/>
          <a:p>
            <a:pPr eaLnBrk="1" hangingPunct="1"/>
            <a:r>
              <a:rPr lang="en-US" sz="2800" dirty="0">
                <a:latin typeface="Arial" panose="020B0604020202020204" pitchFamily="34" charset="0"/>
                <a:cs typeface="Arial" panose="020B0604020202020204" pitchFamily="34" charset="0"/>
              </a:rPr>
              <a:t>Parent</a:t>
            </a:r>
          </a:p>
          <a:p>
            <a:pPr lvl="1" eaLnBrk="1" hangingPunct="1"/>
            <a:r>
              <a:rPr lang="en-US" sz="2800" dirty="0">
                <a:latin typeface="Arial" panose="020B0604020202020204" pitchFamily="34" charset="0"/>
                <a:cs typeface="Arial" panose="020B0604020202020204" pitchFamily="34" charset="0"/>
              </a:rPr>
              <a:t>When the student is considered “dependent” for FAFSA purposes</a:t>
            </a:r>
          </a:p>
          <a:p>
            <a:pPr eaLnBrk="1" hangingPunct="1"/>
            <a:endParaRPr lang="en-US" sz="900" dirty="0">
              <a:latin typeface="Arial" panose="020B0604020202020204" pitchFamily="34" charset="0"/>
              <a:cs typeface="Arial" panose="020B0604020202020204" pitchFamily="34" charset="0"/>
            </a:endParaRPr>
          </a:p>
          <a:p>
            <a:pPr eaLnBrk="1" hangingPunct="1"/>
            <a:endParaRPr lang="en-US" sz="9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Student</a:t>
            </a:r>
          </a:p>
          <a:p>
            <a:pPr lvl="1" eaLnBrk="1" hangingPunct="1"/>
            <a:r>
              <a:rPr lang="en-US" sz="2800" dirty="0">
                <a:latin typeface="Arial" panose="020B0604020202020204" pitchFamily="34" charset="0"/>
                <a:cs typeface="Arial" panose="020B0604020202020204" pitchFamily="34" charset="0"/>
              </a:rPr>
              <a:t>20% of student assets may be added into the SAI</a:t>
            </a:r>
          </a:p>
          <a:p>
            <a:pPr lvl="2"/>
            <a:r>
              <a:rPr lang="en-US" sz="2600" dirty="0">
                <a:latin typeface="Arial" panose="020B0604020202020204" pitchFamily="34" charset="0"/>
                <a:cs typeface="Arial" panose="020B0604020202020204" pitchFamily="34" charset="0"/>
              </a:rPr>
              <a:t>Assets are often best kept out of the name of the student</a:t>
            </a:r>
          </a:p>
          <a:p>
            <a:pPr marL="27432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r>
              <a:rPr lang="en-US" sz="2800" u="sng" dirty="0">
                <a:solidFill>
                  <a:srgbClr val="FF0000"/>
                </a:solidFill>
                <a:latin typeface="Arial" panose="020B0604020202020204" pitchFamily="34" charset="0"/>
                <a:cs typeface="Arial" panose="020B0604020202020204" pitchFamily="34" charset="0"/>
              </a:rPr>
              <a:t>Assets are calculated as of the day the FAFSA is filed</a:t>
            </a:r>
          </a:p>
        </p:txBody>
      </p:sp>
      <p:pic>
        <p:nvPicPr>
          <p:cNvPr id="7172" name="Picture 4" descr="Division of Marital Property | Mason Family Law">
            <a:extLst>
              <a:ext uri="{FF2B5EF4-FFF2-40B4-BE49-F238E27FC236}">
                <a16:creationId xmlns:a16="http://schemas.microsoft.com/office/drawing/2014/main" id="{39C84475-8B11-3A0B-DCE1-DD2FF9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2573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EAC5-8FFF-0176-47C1-FAA921A55FC9}"/>
            </a:ext>
          </a:extLst>
        </p:cNvPr>
        <p:cNvGrpSpPr/>
        <p:nvPr/>
      </p:nvGrpSpPr>
      <p:grpSpPr>
        <a:xfrm>
          <a:off x="0" y="0"/>
          <a:ext cx="0" cy="0"/>
          <a:chOff x="0" y="0"/>
          <a:chExt cx="0" cy="0"/>
        </a:xfrm>
      </p:grpSpPr>
      <p:sp>
        <p:nvSpPr>
          <p:cNvPr id="39937" name="Title 1">
            <a:extLst>
              <a:ext uri="{FF2B5EF4-FFF2-40B4-BE49-F238E27FC236}">
                <a16:creationId xmlns:a16="http://schemas.microsoft.com/office/drawing/2014/main" id="{7CCF9F73-E552-175D-540B-BD96F68D486C}"/>
              </a:ext>
            </a:extLst>
          </p:cNvPr>
          <p:cNvSpPr>
            <a:spLocks noGrp="1"/>
          </p:cNvSpPr>
          <p:nvPr>
            <p:ph type="title"/>
          </p:nvPr>
        </p:nvSpPr>
        <p:spPr>
          <a:xfrm>
            <a:off x="720271" y="92300"/>
            <a:ext cx="7703457" cy="838200"/>
          </a:xfrm>
        </p:spPr>
        <p:txBody>
          <a:bodyPr>
            <a:normAutofit/>
          </a:bodyPr>
          <a:lstStyle/>
          <a:p>
            <a:pPr algn="ctr" eaLnBrk="1" hangingPunct="1"/>
            <a:r>
              <a:rPr lang="en-US" sz="4000" dirty="0" err="1"/>
              <a:t>Fafsa</a:t>
            </a:r>
            <a:r>
              <a:rPr lang="en-US" sz="4000" dirty="0"/>
              <a:t> definition of Family size</a:t>
            </a:r>
          </a:p>
        </p:txBody>
      </p:sp>
      <p:pic>
        <p:nvPicPr>
          <p:cNvPr id="3" name="Picture 2" descr="A picture containing text, font, logo, graphics&#10;&#10;Description automatically generated">
            <a:extLst>
              <a:ext uri="{FF2B5EF4-FFF2-40B4-BE49-F238E27FC236}">
                <a16:creationId xmlns:a16="http://schemas.microsoft.com/office/drawing/2014/main" id="{383F6282-53B6-8751-84F2-F511222439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22A2E019-5F63-C527-A7D9-F5B906FCB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0E7AAE0-54D5-2BB7-1F2C-D0D728B11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388620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604A7C1-2CC6-2734-8061-DC18F51BBFAD}"/>
              </a:ext>
            </a:extLst>
          </p:cNvPr>
          <p:cNvSpPr>
            <a:spLocks noGrp="1"/>
          </p:cNvSpPr>
          <p:nvPr>
            <p:ph idx="1"/>
          </p:nvPr>
        </p:nvSpPr>
        <p:spPr>
          <a:xfrm>
            <a:off x="1371600" y="930500"/>
            <a:ext cx="6477000" cy="4860700"/>
          </a:xfrm>
        </p:spPr>
        <p:txBody>
          <a:bodyPr/>
          <a:lstStyle/>
          <a:p>
            <a:r>
              <a:rPr lang="en-US" dirty="0"/>
              <a:t>How many people are in the parent’s family?</a:t>
            </a:r>
          </a:p>
          <a:p>
            <a:pPr lvl="1"/>
            <a:r>
              <a:rPr lang="en-US" dirty="0"/>
              <a:t>Include</a:t>
            </a:r>
          </a:p>
          <a:p>
            <a:pPr lvl="2"/>
            <a:r>
              <a:rPr lang="en-US" dirty="0"/>
              <a:t>the parent (and spouse or partner)</a:t>
            </a:r>
          </a:p>
          <a:p>
            <a:pPr lvl="2"/>
            <a:r>
              <a:rPr lang="en-US" dirty="0"/>
              <a:t>the student</a:t>
            </a:r>
          </a:p>
          <a:p>
            <a:pPr lvl="2"/>
            <a:r>
              <a:rPr lang="en-US" dirty="0"/>
              <a:t>the parent’s dependent children (even if they live apart because of college enrollment)</a:t>
            </a:r>
          </a:p>
          <a:p>
            <a:pPr lvl="2"/>
            <a:r>
              <a:rPr lang="en-US" dirty="0"/>
              <a:t>and other people living with the parent now</a:t>
            </a:r>
          </a:p>
          <a:p>
            <a:pPr lvl="2"/>
            <a:endParaRPr lang="en-US" dirty="0"/>
          </a:p>
          <a:p>
            <a:r>
              <a:rPr lang="en-US" dirty="0"/>
              <a:t>Include these dependent children and other people </a:t>
            </a:r>
            <a:r>
              <a:rPr lang="en-US" u="sng" dirty="0"/>
              <a:t>only</a:t>
            </a:r>
            <a:r>
              <a:rPr lang="en-US" dirty="0"/>
              <a:t> if the parent will provide more than half of their support between July 1, 2026, and June 30, 2027</a:t>
            </a:r>
          </a:p>
          <a:p>
            <a:endParaRPr lang="en-US" dirty="0">
              <a:highlight>
                <a:srgbClr val="00FFFF"/>
              </a:highlight>
            </a:endParaRPr>
          </a:p>
          <a:p>
            <a:r>
              <a:rPr lang="en-US" dirty="0"/>
              <a:t>FAFSA family size </a:t>
            </a:r>
            <a:r>
              <a:rPr lang="en-US" u="sng" dirty="0"/>
              <a:t>does not </a:t>
            </a:r>
            <a:r>
              <a:rPr lang="en-US" dirty="0"/>
              <a:t>need to match the family size indicated on your tax return</a:t>
            </a:r>
          </a:p>
          <a:p>
            <a:endParaRPr lang="en-US" dirty="0">
              <a:highlight>
                <a:srgbClr val="00FFFF"/>
              </a:highlight>
            </a:endParaRPr>
          </a:p>
          <a:p>
            <a:endParaRPr lang="en-US" dirty="0">
              <a:highlight>
                <a:srgbClr val="00FFFF"/>
              </a:highlight>
            </a:endParaRPr>
          </a:p>
        </p:txBody>
      </p:sp>
    </p:spTree>
    <p:extLst>
      <p:ext uri="{BB962C8B-B14F-4D97-AF65-F5344CB8AC3E}">
        <p14:creationId xmlns:p14="http://schemas.microsoft.com/office/powerpoint/2010/main" val="576498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2"/>
            <a:ext cx="8229600" cy="584198"/>
          </a:xfrm>
        </p:spPr>
        <p:txBody>
          <a:bodyPr>
            <a:normAutofit/>
          </a:bodyPr>
          <a:lstStyle/>
          <a:p>
            <a:pPr algn="ctr" eaLnBrk="1" fontAlgn="auto" hangingPunct="1">
              <a:spcAft>
                <a:spcPts val="0"/>
              </a:spcAft>
              <a:defRPr/>
            </a:pPr>
            <a:r>
              <a:rPr lang="en-US" sz="2800" dirty="0"/>
              <a:t>Didn’t GET enough financial aid? Consider these options</a:t>
            </a:r>
          </a:p>
        </p:txBody>
      </p:sp>
      <p:sp>
        <p:nvSpPr>
          <p:cNvPr id="3" name="Content Placeholder 2"/>
          <p:cNvSpPr>
            <a:spLocks noGrp="1"/>
          </p:cNvSpPr>
          <p:nvPr>
            <p:ph idx="1"/>
          </p:nvPr>
        </p:nvSpPr>
        <p:spPr>
          <a:xfrm>
            <a:off x="304800" y="609601"/>
            <a:ext cx="8534400" cy="5105400"/>
          </a:xfrm>
        </p:spPr>
        <p:txBody>
          <a:bodyPr>
            <a:normAutofit lnSpcReduction="10000"/>
          </a:bodyPr>
          <a:lstStyle/>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Negotiate:  </a:t>
            </a:r>
            <a:r>
              <a:rPr lang="en-US" dirty="0">
                <a:latin typeface="Arial" panose="020B0604020202020204" pitchFamily="34" charset="0"/>
                <a:cs typeface="Arial" panose="020B0604020202020204" pitchFamily="34" charset="0"/>
              </a:rPr>
              <a:t>Ask the college or university for more financial aid</a:t>
            </a: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Scholarships:  </a:t>
            </a:r>
            <a:r>
              <a:rPr lang="en-US" dirty="0">
                <a:latin typeface="Arial" panose="020B0604020202020204" pitchFamily="34" charset="0"/>
                <a:cs typeface="Arial" panose="020B0604020202020204" pitchFamily="34" charset="0"/>
              </a:rPr>
              <a:t>More detail on future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Special Circumstances Consideration</a:t>
            </a:r>
            <a:r>
              <a:rPr lang="en-US" dirty="0">
                <a:latin typeface="Arial" panose="020B0604020202020204" pitchFamily="34" charset="0"/>
                <a:cs typeface="Arial" panose="020B0604020202020204" pitchFamily="34" charset="0"/>
              </a:rPr>
              <a:t>:  More detail on prior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Student job: </a:t>
            </a:r>
            <a:r>
              <a:rPr lang="en-US" dirty="0">
                <a:latin typeface="Arial" panose="020B0604020202020204" pitchFamily="34" charset="0"/>
                <a:cs typeface="Arial" panose="020B0604020202020204" pitchFamily="34" charset="0"/>
              </a:rPr>
              <a:t>Work study or on-campus or off-campus</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Payment Plans:  </a:t>
            </a:r>
            <a:r>
              <a:rPr lang="en-US" dirty="0">
                <a:latin typeface="Arial" panose="020B0604020202020204" pitchFamily="34" charset="0"/>
                <a:cs typeface="Arial" panose="020B0604020202020204" pitchFamily="34" charset="0"/>
              </a:rPr>
              <a:t>Your school may have plans to avoid lump sum payments, allowing for several payments throughout a semester</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Parent Savings: </a:t>
            </a:r>
            <a:r>
              <a:rPr lang="en-US" dirty="0">
                <a:latin typeface="Arial" panose="020B0604020202020204" pitchFamily="34" charset="0"/>
                <a:cs typeface="Arial" panose="020B0604020202020204" pitchFamily="34" charset="0"/>
              </a:rPr>
              <a:t>Food, gas, insurance savings while student is in college</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Family resources: </a:t>
            </a:r>
            <a:r>
              <a:rPr lang="en-US" dirty="0">
                <a:latin typeface="Arial" panose="020B0604020202020204" pitchFamily="34" charset="0"/>
                <a:cs typeface="Arial" panose="020B0604020202020204" pitchFamily="34" charset="0"/>
              </a:rPr>
              <a:t>Savings, sell assets, 2nd mortgage, credit cards, etc.</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Current Income:  </a:t>
            </a:r>
            <a:r>
              <a:rPr lang="en-US" dirty="0">
                <a:latin typeface="Arial" panose="020B0604020202020204" pitchFamily="34" charset="0"/>
                <a:cs typeface="Arial" panose="020B0604020202020204" pitchFamily="34" charset="0"/>
              </a:rPr>
              <a:t>Allocate more to education expenses</a:t>
            </a:r>
            <a:r>
              <a:rPr lang="en-US" b="1" dirty="0">
                <a:latin typeface="Arial" panose="020B0604020202020204" pitchFamily="34" charset="0"/>
                <a:cs typeface="Arial" panose="020B0604020202020204" pitchFamily="34" charset="0"/>
              </a:rPr>
              <a:t> </a:t>
            </a: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Additional Loans:  </a:t>
            </a:r>
            <a:r>
              <a:rPr lang="en-US" dirty="0">
                <a:latin typeface="Arial" panose="020B0604020202020204" pitchFamily="34" charset="0"/>
                <a:cs typeface="Arial" panose="020B0604020202020204" pitchFamily="34" charset="0"/>
              </a:rPr>
              <a:t>Government PLUS loans or private loans</a:t>
            </a:r>
          </a:p>
          <a:p>
            <a:pPr marL="740092" lvl="1" indent="-342900" eaLnBrk="1" fontAlgn="auto" hangingPunct="1">
              <a:spcAft>
                <a:spcPts val="0"/>
              </a:spcAft>
              <a:buClr>
                <a:schemeClr val="bg2"/>
              </a:buClr>
              <a:buFont typeface="Wingdings 2"/>
              <a:buChar char=""/>
              <a:defRPr/>
            </a:pPr>
            <a:endParaRPr lang="en-US" sz="1400" b="1"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dirty="0"/>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15001"/>
            <a:ext cx="3200400" cy="885190"/>
          </a:xfrm>
          <a:prstGeom prst="rect">
            <a:avLst/>
          </a:prstGeom>
          <a:noFill/>
          <a:ln>
            <a:noFill/>
          </a:ln>
        </p:spPr>
      </p:pic>
      <p:pic>
        <p:nvPicPr>
          <p:cNvPr id="6146" name="Picture 2" descr="Financial Aid Vector Art, Icons, and Graphics for Free Download">
            <a:extLst>
              <a:ext uri="{FF2B5EF4-FFF2-40B4-BE49-F238E27FC236}">
                <a16:creationId xmlns:a16="http://schemas.microsoft.com/office/drawing/2014/main" id="{7D5E3926-4144-F24A-EBF7-F07C2A0A7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633096"/>
            <a:ext cx="1209675" cy="99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1"/>
            <a:ext cx="8077200" cy="533399"/>
          </a:xfrm>
        </p:spPr>
        <p:txBody>
          <a:bodyPr>
            <a:normAutofit fontScale="90000"/>
          </a:bodyPr>
          <a:lstStyle/>
          <a:p>
            <a:pPr algn="ctr" eaLnBrk="1" hangingPunct="1"/>
            <a:r>
              <a:rPr lang="en-US" dirty="0"/>
              <a:t>Reducing College Costs</a:t>
            </a:r>
          </a:p>
        </p:txBody>
      </p:sp>
      <p:sp>
        <p:nvSpPr>
          <p:cNvPr id="3" name="Content Placeholder 2"/>
          <p:cNvSpPr>
            <a:spLocks noGrp="1"/>
          </p:cNvSpPr>
          <p:nvPr>
            <p:ph idx="1"/>
          </p:nvPr>
        </p:nvSpPr>
        <p:spPr>
          <a:xfrm>
            <a:off x="838200" y="838200"/>
            <a:ext cx="7924800" cy="49530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Career Planning before/during college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Changing your major (or college) costs time and money!</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Internet research, informational interviews, job shadowing</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Avoid dropping classes and focus on graduating on time</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Graduate on Time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The longer you are in school, the more it will cost you</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Apply for scholarships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Priority on local (smaller applicant pool)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If you are eligible, apply!</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Buy used textbooks or rent them</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Borrow responsibly</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Use College &amp; Career OPTIONS tools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to evaluate and compare award offers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project costs over time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make decisions based on objective factors</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Consider an alternative college </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Colleges can be great options</a:t>
            </a:r>
          </a:p>
        </p:txBody>
      </p:sp>
      <p:pic>
        <p:nvPicPr>
          <p:cNvPr id="6" name="Picture 5" descr="Image result for money">
            <a:extLst>
              <a:ext uri="{FF2B5EF4-FFF2-40B4-BE49-F238E27FC236}">
                <a16:creationId xmlns:a16="http://schemas.microsoft.com/office/drawing/2014/main" id="{FBC93E91-1F62-4076-8B78-DCAFE844E6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828925" cy="1905000"/>
          </a:xfrm>
          <a:prstGeom prst="rect">
            <a:avLst/>
          </a:prstGeom>
          <a:noFill/>
          <a:ln>
            <a:noFill/>
          </a:ln>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820409"/>
            <a:ext cx="3200400" cy="88519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0"/>
            <a:ext cx="8216900" cy="533400"/>
          </a:xfrm>
        </p:spPr>
        <p:txBody>
          <a:bodyPr>
            <a:normAutofit fontScale="90000"/>
          </a:bodyPr>
          <a:lstStyle/>
          <a:p>
            <a:pPr algn="ctr" eaLnBrk="1" hangingPunct="1"/>
            <a:r>
              <a:rPr lang="en-US" dirty="0"/>
              <a:t>What About Scholarships?</a:t>
            </a:r>
          </a:p>
        </p:txBody>
      </p:sp>
      <p:sp>
        <p:nvSpPr>
          <p:cNvPr id="3" name="Content Placeholder 2"/>
          <p:cNvSpPr>
            <a:spLocks noGrp="1"/>
          </p:cNvSpPr>
          <p:nvPr>
            <p:ph idx="1"/>
          </p:nvPr>
        </p:nvSpPr>
        <p:spPr>
          <a:xfrm>
            <a:off x="469900" y="762000"/>
            <a:ext cx="8229600" cy="51054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Your High School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Counselors know about scholarships given previously to their students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McConnell Foundation – McConnell Scholars Program</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Ford Family Foundation – Ford Scholars Program</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Siskiyou County high school students only</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Foundation of the North State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Approximately 30 scholarship opportunities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Reach Higher Shasta</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Scholarship Database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Over 60 entries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Local Chambers of Commerce, Rotary Clubs, Civic Groups, etc.</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National Scholarships (lots out there/lots of competition)</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Thousands of scholarships identified by each search engine (3 examples)</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Sallie Mae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Fastweb</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Big Future</a:t>
            </a:r>
          </a:p>
          <a:p>
            <a:pPr marL="274320" indent="-274320">
              <a:buClr>
                <a:schemeClr val="accent3"/>
              </a:buClr>
              <a:buFont typeface="Wingdings 2"/>
              <a:buChar char=""/>
              <a:defRPr/>
            </a:pPr>
            <a:r>
              <a:rPr lang="en-US" dirty="0">
                <a:latin typeface="Arial" panose="020B0604020202020204" pitchFamily="34" charset="0"/>
                <a:cs typeface="Arial" panose="020B0604020202020204" pitchFamily="34" charset="0"/>
              </a:rPr>
              <a:t>Your College/University Admissions and/or Financial Aid Office</a:t>
            </a:r>
          </a:p>
        </p:txBody>
      </p:sp>
      <p:pic>
        <p:nvPicPr>
          <p:cNvPr id="9218" name="Picture 2" descr="Scholarship - Free education icons">
            <a:extLst>
              <a:ext uri="{FF2B5EF4-FFF2-40B4-BE49-F238E27FC236}">
                <a16:creationId xmlns:a16="http://schemas.microsoft.com/office/drawing/2014/main" id="{8F752093-BDD8-94B7-A4A9-BE3C57F5D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8" y="1905000"/>
            <a:ext cx="175736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820410"/>
            <a:ext cx="3200400" cy="885190"/>
          </a:xfrm>
          <a:prstGeom prst="rect">
            <a:avLst/>
          </a:prstGeom>
          <a:noFill/>
          <a:ln>
            <a:noFill/>
          </a:ln>
        </p:spPr>
      </p:pic>
    </p:spTree>
    <p:extLst>
      <p:ext uri="{BB962C8B-B14F-4D97-AF65-F5344CB8AC3E}">
        <p14:creationId xmlns:p14="http://schemas.microsoft.com/office/powerpoint/2010/main" val="268230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9" name="Picture 8" descr="Image result for money">
            <a:extLst>
              <a:ext uri="{FF2B5EF4-FFF2-40B4-BE49-F238E27FC236}">
                <a16:creationId xmlns:a16="http://schemas.microsoft.com/office/drawing/2014/main" id="{FC706E51-A814-4CBC-A865-6B1561AB07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2286000" cy="2724150"/>
          </a:xfrm>
          <a:prstGeom prst="rect">
            <a:avLst/>
          </a:prstGeom>
          <a:noFill/>
          <a:ln>
            <a:noFill/>
          </a:ln>
        </p:spPr>
      </p:pic>
      <p:pic>
        <p:nvPicPr>
          <p:cNvPr id="7" name="Picture 6">
            <a:extLst>
              <a:ext uri="{FF2B5EF4-FFF2-40B4-BE49-F238E27FC236}">
                <a16:creationId xmlns:a16="http://schemas.microsoft.com/office/drawing/2014/main" id="{ECEF3D85-0B4F-BEF0-6E6A-60AE00ABCD7B}"/>
              </a:ext>
            </a:extLst>
          </p:cNvPr>
          <p:cNvPicPr>
            <a:picLocks noChangeAspect="1"/>
          </p:cNvPicPr>
          <p:nvPr/>
        </p:nvPicPr>
        <p:blipFill>
          <a:blip r:embed="rId4"/>
          <a:stretch>
            <a:fillRect/>
          </a:stretch>
        </p:blipFill>
        <p:spPr>
          <a:xfrm>
            <a:off x="2286000" y="0"/>
            <a:ext cx="6172200" cy="6858000"/>
          </a:xfrm>
          <a:prstGeom prst="rect">
            <a:avLst/>
          </a:prstGeom>
        </p:spPr>
      </p:pic>
    </p:spTree>
    <p:extLst>
      <p:ext uri="{BB962C8B-B14F-4D97-AF65-F5344CB8AC3E}">
        <p14:creationId xmlns:p14="http://schemas.microsoft.com/office/powerpoint/2010/main" val="177351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248400" y="2737421"/>
            <a:ext cx="2286000" cy="691579"/>
          </a:xfrm>
        </p:spPr>
        <p:txBody>
          <a:bodyPr/>
          <a:lstStyle/>
          <a:p>
            <a:endParaRPr lang="en-US" dirty="0"/>
          </a:p>
        </p:txBody>
      </p:sp>
      <p:pic>
        <p:nvPicPr>
          <p:cNvPr id="4" name="Picture 3">
            <a:extLst>
              <a:ext uri="{FF2B5EF4-FFF2-40B4-BE49-F238E27FC236}">
                <a16:creationId xmlns:a16="http://schemas.microsoft.com/office/drawing/2014/main" id="{D243F2A4-0555-E86C-EB8D-BD536ADB1EB9}"/>
              </a:ext>
            </a:extLst>
          </p:cNvPr>
          <p:cNvPicPr>
            <a:picLocks noChangeAspect="1"/>
          </p:cNvPicPr>
          <p:nvPr/>
        </p:nvPicPr>
        <p:blipFill>
          <a:blip r:embed="rId3"/>
          <a:stretch>
            <a:fillRect/>
          </a:stretch>
        </p:blipFill>
        <p:spPr>
          <a:xfrm>
            <a:off x="473868" y="1296610"/>
            <a:ext cx="8196263" cy="4038600"/>
          </a:xfrm>
          <a:prstGeom prst="rect">
            <a:avLst/>
          </a:prstGeom>
        </p:spPr>
      </p:pic>
      <p:sp>
        <p:nvSpPr>
          <p:cNvPr id="7" name="TextBox 6">
            <a:extLst>
              <a:ext uri="{FF2B5EF4-FFF2-40B4-BE49-F238E27FC236}">
                <a16:creationId xmlns:a16="http://schemas.microsoft.com/office/drawing/2014/main" id="{6087B6B7-309B-3681-CB54-2817F1E01A8D}"/>
              </a:ext>
            </a:extLst>
          </p:cNvPr>
          <p:cNvSpPr txBox="1"/>
          <p:nvPr/>
        </p:nvSpPr>
        <p:spPr>
          <a:xfrm>
            <a:off x="1904999" y="167129"/>
            <a:ext cx="5334001" cy="707886"/>
          </a:xfrm>
          <a:prstGeom prst="rect">
            <a:avLst/>
          </a:prstGeom>
          <a:noFill/>
        </p:spPr>
        <p:txBody>
          <a:bodyPr wrap="square">
            <a:spAutoFit/>
          </a:bodyPr>
          <a:lstStyle/>
          <a:p>
            <a:pPr algn="ctr"/>
            <a:r>
              <a:rPr lang="en-US" sz="4000" b="1" dirty="0">
                <a:solidFill>
                  <a:schemeClr val="tx2">
                    <a:lumMod val="75000"/>
                  </a:schemeClr>
                </a:solidFill>
                <a:latin typeface="Rockwell Condensed" panose="02060603050405020104" pitchFamily="18" charset="0"/>
              </a:rPr>
              <a:t>Types of Financial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40" y="5805681"/>
            <a:ext cx="3200400" cy="885190"/>
          </a:xfrm>
          <a:prstGeom prst="rect">
            <a:avLst/>
          </a:prstGeom>
          <a:noFill/>
          <a:ln>
            <a:noFill/>
          </a:ln>
        </p:spPr>
      </p:pic>
    </p:spTree>
    <p:extLst>
      <p:ext uri="{BB962C8B-B14F-4D97-AF65-F5344CB8AC3E}">
        <p14:creationId xmlns:p14="http://schemas.microsoft.com/office/powerpoint/2010/main" val="316224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6" name="Picture 2" descr="Image result for money">
            <a:extLst>
              <a:ext uri="{FF2B5EF4-FFF2-40B4-BE49-F238E27FC236}">
                <a16:creationId xmlns:a16="http://schemas.microsoft.com/office/drawing/2014/main" id="{9BAF636F-678E-4706-9787-CFA7611DC7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787769"/>
            <a:ext cx="190499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A81D4A-5B5C-642F-18DB-6703B34E09FF}"/>
              </a:ext>
            </a:extLst>
          </p:cNvPr>
          <p:cNvPicPr>
            <a:picLocks noChangeAspect="1"/>
          </p:cNvPicPr>
          <p:nvPr/>
        </p:nvPicPr>
        <p:blipFill>
          <a:blip r:embed="rId4"/>
          <a:stretch>
            <a:fillRect/>
          </a:stretch>
        </p:blipFill>
        <p:spPr>
          <a:xfrm>
            <a:off x="2126347" y="0"/>
            <a:ext cx="6331853" cy="6858000"/>
          </a:xfrm>
          <a:prstGeom prst="rect">
            <a:avLst/>
          </a:prstGeom>
        </p:spPr>
      </p:pic>
    </p:spTree>
    <p:extLst>
      <p:ext uri="{BB962C8B-B14F-4D97-AF65-F5344CB8AC3E}">
        <p14:creationId xmlns:p14="http://schemas.microsoft.com/office/powerpoint/2010/main" val="953118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97692"/>
            <a:ext cx="8610600" cy="570307"/>
          </a:xfrm>
        </p:spPr>
        <p:txBody>
          <a:bodyPr>
            <a:normAutofit/>
          </a:bodyPr>
          <a:lstStyle/>
          <a:p>
            <a:pPr algn="ctr" eaLnBrk="1" hangingPunct="1"/>
            <a:r>
              <a:rPr lang="en-US" sz="2800" dirty="0"/>
              <a:t>College &amp; Career OPTIONS Financial Aid Tools and Resources</a:t>
            </a:r>
          </a:p>
        </p:txBody>
      </p:sp>
      <p:pic>
        <p:nvPicPr>
          <p:cNvPr id="5" name="Content Placeholder 4">
            <a:extLst>
              <a:ext uri="{FF2B5EF4-FFF2-40B4-BE49-F238E27FC236}">
                <a16:creationId xmlns:a16="http://schemas.microsoft.com/office/drawing/2014/main" id="{EE2C3BE0-C8E5-8209-C37E-73BD82F5DE64}"/>
              </a:ext>
            </a:extLst>
          </p:cNvPr>
          <p:cNvPicPr>
            <a:picLocks noGrp="1" noChangeAspect="1"/>
          </p:cNvPicPr>
          <p:nvPr>
            <p:ph idx="1"/>
          </p:nvPr>
        </p:nvPicPr>
        <p:blipFill>
          <a:blip r:embed="rId3"/>
          <a:stretch>
            <a:fillRect/>
          </a:stretch>
        </p:blipFill>
        <p:spPr>
          <a:xfrm>
            <a:off x="0" y="668151"/>
            <a:ext cx="9144000" cy="5123201"/>
          </a:xfrm>
        </p:spPr>
      </p:pic>
      <p:sp>
        <p:nvSpPr>
          <p:cNvPr id="8" name="Oval 7">
            <a:extLst>
              <a:ext uri="{FF2B5EF4-FFF2-40B4-BE49-F238E27FC236}">
                <a16:creationId xmlns:a16="http://schemas.microsoft.com/office/drawing/2014/main" id="{E071785E-06CC-4083-8B09-38BB67E8A5B3}"/>
              </a:ext>
            </a:extLst>
          </p:cNvPr>
          <p:cNvSpPr/>
          <p:nvPr/>
        </p:nvSpPr>
        <p:spPr>
          <a:xfrm>
            <a:off x="5181600" y="753099"/>
            <a:ext cx="8382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870591"/>
            <a:ext cx="3200400" cy="88519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8" name="Graphic 7" descr="Checkmark">
            <a:extLst>
              <a:ext uri="{FF2B5EF4-FFF2-40B4-BE49-F238E27FC236}">
                <a16:creationId xmlns:a16="http://schemas.microsoft.com/office/drawing/2014/main" id="{0A574A9B-D723-4C2C-B887-0EFB32A50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408" y="2107759"/>
            <a:ext cx="1371600" cy="2633427"/>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67420129-F5FA-43C4-5C3B-02924053B4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08" y="5763070"/>
            <a:ext cx="2438400" cy="790129"/>
          </a:xfrm>
          <a:prstGeom prst="rect">
            <a:avLst/>
          </a:prstGeom>
          <a:noFill/>
          <a:ln>
            <a:noFill/>
          </a:ln>
        </p:spPr>
      </p:pic>
      <p:pic>
        <p:nvPicPr>
          <p:cNvPr id="4" name="Picture 3">
            <a:extLst>
              <a:ext uri="{FF2B5EF4-FFF2-40B4-BE49-F238E27FC236}">
                <a16:creationId xmlns:a16="http://schemas.microsoft.com/office/drawing/2014/main" id="{7F766A77-3BBE-F094-D402-E06798C62AA4}"/>
              </a:ext>
            </a:extLst>
          </p:cNvPr>
          <p:cNvPicPr>
            <a:picLocks noChangeAspect="1"/>
          </p:cNvPicPr>
          <p:nvPr/>
        </p:nvPicPr>
        <p:blipFill>
          <a:blip r:embed="rId6"/>
          <a:stretch>
            <a:fillRect/>
          </a:stretch>
        </p:blipFill>
        <p:spPr>
          <a:xfrm>
            <a:off x="2524408" y="0"/>
            <a:ext cx="6000184" cy="6762750"/>
          </a:xfrm>
          <a:prstGeom prst="rect">
            <a:avLst/>
          </a:prstGeom>
        </p:spPr>
      </p:pic>
    </p:spTree>
    <p:extLst>
      <p:ext uri="{BB962C8B-B14F-4D97-AF65-F5344CB8AC3E}">
        <p14:creationId xmlns:p14="http://schemas.microsoft.com/office/powerpoint/2010/main" val="3926433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7" name="Graphic 6" descr="Hourglass 60%">
            <a:extLst>
              <a:ext uri="{FF2B5EF4-FFF2-40B4-BE49-F238E27FC236}">
                <a16:creationId xmlns:a16="http://schemas.microsoft.com/office/drawing/2014/main" id="{A3A65CB4-6773-422B-8A2A-FCCE0B19E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093" y="2247900"/>
            <a:ext cx="1788814"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715000"/>
            <a:ext cx="2514600" cy="762000"/>
          </a:xfrm>
          <a:prstGeom prst="rect">
            <a:avLst/>
          </a:prstGeom>
          <a:noFill/>
          <a:ln>
            <a:noFill/>
          </a:ln>
        </p:spPr>
      </p:pic>
      <p:pic>
        <p:nvPicPr>
          <p:cNvPr id="4" name="Picture 3">
            <a:extLst>
              <a:ext uri="{FF2B5EF4-FFF2-40B4-BE49-F238E27FC236}">
                <a16:creationId xmlns:a16="http://schemas.microsoft.com/office/drawing/2014/main" id="{2DC64AD7-C830-62D1-6858-0E2E4C4629A0}"/>
              </a:ext>
            </a:extLst>
          </p:cNvPr>
          <p:cNvPicPr>
            <a:picLocks noChangeAspect="1"/>
          </p:cNvPicPr>
          <p:nvPr/>
        </p:nvPicPr>
        <p:blipFill>
          <a:blip r:embed="rId6"/>
          <a:stretch>
            <a:fillRect/>
          </a:stretch>
        </p:blipFill>
        <p:spPr>
          <a:xfrm>
            <a:off x="2590800" y="0"/>
            <a:ext cx="5865544" cy="6858000"/>
          </a:xfrm>
          <a:prstGeom prst="rect">
            <a:avLst/>
          </a:prstGeom>
        </p:spPr>
      </p:pic>
    </p:spTree>
    <p:extLst>
      <p:ext uri="{BB962C8B-B14F-4D97-AF65-F5344CB8AC3E}">
        <p14:creationId xmlns:p14="http://schemas.microsoft.com/office/powerpoint/2010/main" val="819597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normAutofit/>
          </a:bodyPr>
          <a:lstStyle/>
          <a:p>
            <a:pPr algn="ctr"/>
            <a:r>
              <a:rPr lang="en-US" sz="3200" dirty="0"/>
              <a:t>College &amp; career OPTIONS Financial Aid Services</a:t>
            </a:r>
          </a:p>
        </p:txBody>
      </p:sp>
      <p:sp>
        <p:nvSpPr>
          <p:cNvPr id="3" name="Content Placeholder 2"/>
          <p:cNvSpPr>
            <a:spLocks noGrp="1"/>
          </p:cNvSpPr>
          <p:nvPr>
            <p:ph idx="1"/>
          </p:nvPr>
        </p:nvSpPr>
        <p:spPr>
          <a:xfrm>
            <a:off x="381000" y="762000"/>
            <a:ext cx="8458200" cy="5181600"/>
          </a:xfrm>
        </p:spPr>
        <p:txBody>
          <a:bodyPr>
            <a:normAutofit fontScale="55000" lnSpcReduction="20000"/>
          </a:bodyPr>
          <a:lstStyle/>
          <a:p>
            <a:pPr marL="0" indent="0">
              <a:lnSpc>
                <a:spcPct val="120000"/>
              </a:lnSpc>
              <a:buNone/>
            </a:pPr>
            <a:r>
              <a:rPr lang="en-US" sz="2500" dirty="0">
                <a:latin typeface="Arial" panose="020B0604020202020204" pitchFamily="34" charset="0"/>
                <a:cs typeface="Arial" panose="020B0604020202020204" pitchFamily="34" charset="0"/>
              </a:rPr>
              <a:t>College &amp; Career OPTIONS is a local educational partnership that provides services at no cost to students of all ages who live in Modoc, Shasta, Siskiyou, Tehama or Trinity counties.  Financial Aid services are specifically designed to meet individual needs.</a:t>
            </a:r>
          </a:p>
          <a:p>
            <a:pPr marL="0" indent="0">
              <a:lnSpc>
                <a:spcPct val="120000"/>
              </a:lnSpc>
              <a:buNone/>
            </a:pPr>
            <a:r>
              <a:rPr lang="en-US" sz="2500" dirty="0">
                <a:latin typeface="Arial" panose="020B0604020202020204" pitchFamily="34" charset="0"/>
                <a:cs typeface="Arial" panose="020B0604020202020204" pitchFamily="34" charset="0"/>
              </a:rPr>
              <a:t>College &amp; Career OPTIONS does not guarantee any specific grants, scholarships, loans or government funding.  </a:t>
            </a:r>
          </a:p>
          <a:p>
            <a:pPr marL="0" indent="0">
              <a:lnSpc>
                <a:spcPct val="120000"/>
              </a:lnSpc>
              <a:buNone/>
            </a:pPr>
            <a:r>
              <a:rPr lang="en-US" sz="2500" dirty="0">
                <a:latin typeface="Arial" panose="020B0604020202020204" pitchFamily="34" charset="0"/>
                <a:cs typeface="Arial" panose="020B0604020202020204" pitchFamily="34" charset="0"/>
              </a:rPr>
              <a:t>Students who receive services, and their parents or other responsible adults, are expected to provide accurate and complete information to advisors for all applications for financial aid.  The best options for financial aid are based on up-to-date information.</a:t>
            </a:r>
          </a:p>
          <a:p>
            <a:pPr marL="0" indent="0">
              <a:lnSpc>
                <a:spcPct val="120000"/>
              </a:lnSpc>
              <a:buNone/>
            </a:pPr>
            <a:r>
              <a:rPr lang="en-US" sz="2500" dirty="0">
                <a:latin typeface="Arial" panose="020B0604020202020204" pitchFamily="34" charset="0"/>
                <a:cs typeface="Arial" panose="020B0604020202020204" pitchFamily="34" charset="0"/>
              </a:rPr>
              <a:t>Our advisors are not financial professionals.  We urge students and families to verify information and weigh the options before making financial decisions.</a:t>
            </a:r>
          </a:p>
          <a:p>
            <a:pPr marL="0" indent="0">
              <a:lnSpc>
                <a:spcPct val="120000"/>
              </a:lnSpc>
              <a:buNone/>
            </a:pPr>
            <a:r>
              <a:rPr lang="en-US" sz="2500" dirty="0">
                <a:latin typeface="Arial" panose="020B0604020202020204" pitchFamily="34" charset="0"/>
                <a:cs typeface="Arial" panose="020B0604020202020204" pitchFamily="34" charset="0"/>
              </a:rPr>
              <a:t>It is our policy to maintain the privacy of every student who accesses services through College &amp; Career OPTIONS.  We do not share information with any outside agencies, companies or individuals.  With the student’s permission, we may discuss a student’s progress with other educators and/or college admissions and/or financial aid officers for the benefit of the student.</a:t>
            </a:r>
          </a:p>
          <a:p>
            <a:pPr marL="0" indent="0">
              <a:lnSpc>
                <a:spcPct val="120000"/>
              </a:lnSpc>
              <a:buNone/>
            </a:pPr>
            <a:r>
              <a:rPr lang="en-US" sz="2500" dirty="0">
                <a:latin typeface="Arial" panose="020B0604020202020204" pitchFamily="34" charset="0"/>
                <a:cs typeface="Arial" panose="020B0604020202020204" pitchFamily="34" charset="0"/>
              </a:rPr>
              <a:t>We welcome suggestions, comments and feedback of any kind.  The best services are the result of diligent efforts by everyone.  </a:t>
            </a:r>
          </a:p>
          <a:p>
            <a:pPr marL="0" indent="0">
              <a:lnSpc>
                <a:spcPct val="120000"/>
              </a:lnSpc>
              <a:buNone/>
            </a:pPr>
            <a:r>
              <a:rPr lang="en-US" sz="2500" dirty="0">
                <a:latin typeface="Arial" panose="020B0604020202020204" pitchFamily="34" charset="0"/>
                <a:cs typeface="Arial" panose="020B0604020202020204" pitchFamily="34" charset="0"/>
              </a:rPr>
              <a:t>Thank you for allowing us to be of assistance to you.</a:t>
            </a:r>
          </a:p>
          <a:p>
            <a:pPr marL="0" indent="0">
              <a:buNone/>
            </a:pPr>
            <a:r>
              <a:rPr lang="en-US" sz="2600" b="1"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0" indent="0">
              <a:buNone/>
            </a:pPr>
            <a:endParaRPr lang="en-US" sz="1400" dirty="0"/>
          </a:p>
        </p:txBody>
      </p:sp>
      <p:pic>
        <p:nvPicPr>
          <p:cNvPr id="10242" name="Picture 2" descr="Image result for financial planner icon">
            <a:extLst>
              <a:ext uri="{FF2B5EF4-FFF2-40B4-BE49-F238E27FC236}">
                <a16:creationId xmlns:a16="http://schemas.microsoft.com/office/drawing/2014/main" id="{A2492A7A-2306-74BE-397C-3C0F83C5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1905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668010"/>
            <a:ext cx="3200400" cy="885190"/>
          </a:xfrm>
          <a:prstGeom prst="rect">
            <a:avLst/>
          </a:prstGeom>
          <a:noFill/>
          <a:ln>
            <a:noFill/>
          </a:ln>
        </p:spPr>
      </p:pic>
    </p:spTree>
    <p:extLst>
      <p:ext uri="{BB962C8B-B14F-4D97-AF65-F5344CB8AC3E}">
        <p14:creationId xmlns:p14="http://schemas.microsoft.com/office/powerpoint/2010/main" val="152271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F613-B267-4BC6-9629-88FD0DBA0297}"/>
              </a:ext>
            </a:extLst>
          </p:cNvPr>
          <p:cNvSpPr>
            <a:spLocks noGrp="1"/>
          </p:cNvSpPr>
          <p:nvPr>
            <p:ph type="title"/>
          </p:nvPr>
        </p:nvSpPr>
        <p:spPr>
          <a:xfrm>
            <a:off x="685800" y="179832"/>
            <a:ext cx="7772400" cy="658368"/>
          </a:xfrm>
        </p:spPr>
        <p:txBody>
          <a:bodyPr>
            <a:noAutofit/>
          </a:bodyPr>
          <a:lstStyle/>
          <a:p>
            <a:pPr algn="ctr"/>
            <a:r>
              <a:rPr lang="en-US" sz="4400" dirty="0"/>
              <a:t>WITH GRATITUDE!!!</a:t>
            </a:r>
          </a:p>
        </p:txBody>
      </p:sp>
      <p:sp>
        <p:nvSpPr>
          <p:cNvPr id="3" name="Content Placeholder 2">
            <a:extLst>
              <a:ext uri="{FF2B5EF4-FFF2-40B4-BE49-F238E27FC236}">
                <a16:creationId xmlns:a16="http://schemas.microsoft.com/office/drawing/2014/main" id="{A7A4EFBB-6DBD-4229-B783-7F2FF12E5F56}"/>
              </a:ext>
            </a:extLst>
          </p:cNvPr>
          <p:cNvSpPr>
            <a:spLocks noGrp="1"/>
          </p:cNvSpPr>
          <p:nvPr>
            <p:ph idx="1"/>
          </p:nvPr>
        </p:nvSpPr>
        <p:spPr>
          <a:xfrm>
            <a:off x="501650" y="990600"/>
            <a:ext cx="8140700" cy="5029200"/>
          </a:xfrm>
        </p:spPr>
        <p:txBody>
          <a:bodyPr>
            <a:normAutofit lnSpcReduction="10000"/>
          </a:bodyPr>
          <a:lstStyle/>
          <a:p>
            <a:pPr marL="0" indent="0" algn="ctr">
              <a:lnSpc>
                <a:spcPct val="100000"/>
              </a:lnSpc>
              <a:spcBef>
                <a:spcPts val="0"/>
              </a:spcBef>
              <a:buNone/>
            </a:pPr>
            <a:r>
              <a:rPr lang="en-US" sz="2400" dirty="0"/>
              <a:t>A huge thank you to these </a:t>
            </a:r>
          </a:p>
          <a:p>
            <a:pPr marL="0" indent="0" algn="ctr">
              <a:lnSpc>
                <a:spcPct val="100000"/>
              </a:lnSpc>
              <a:spcBef>
                <a:spcPts val="0"/>
              </a:spcBef>
              <a:buNone/>
            </a:pPr>
            <a:r>
              <a:rPr lang="en-US" sz="2400" dirty="0"/>
              <a:t>College &amp; Career OPTIONS funders!!!</a:t>
            </a:r>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dirty="0"/>
          </a:p>
          <a:p>
            <a:pPr marL="0" indent="0">
              <a:lnSpc>
                <a:spcPct val="100000"/>
              </a:lnSpc>
              <a:spcBef>
                <a:spcPts val="0"/>
              </a:spcBef>
              <a:buNone/>
            </a:pPr>
            <a:endParaRPr lang="en-US" sz="2400" dirty="0"/>
          </a:p>
          <a:p>
            <a:pPr marL="0" indent="0">
              <a:buNone/>
            </a:pPr>
            <a:endParaRPr lang="en-US" sz="2400" dirty="0"/>
          </a:p>
          <a:p>
            <a:pPr marL="0" indent="0">
              <a:buNone/>
            </a:pPr>
            <a:endParaRPr lang="en-US" sz="2400" dirty="0"/>
          </a:p>
          <a:p>
            <a:pPr marL="0" indent="0">
              <a:buNone/>
            </a:pPr>
            <a:endParaRPr lang="en-US" sz="2800" dirty="0"/>
          </a:p>
          <a:p>
            <a:pPr marL="0" indent="0">
              <a:buNone/>
            </a:pPr>
            <a:endParaRPr lang="en-US" sz="800" dirty="0"/>
          </a:p>
          <a:p>
            <a:pPr marL="0" indent="0">
              <a:buNone/>
            </a:pPr>
            <a:r>
              <a:rPr lang="en-US" dirty="0"/>
              <a:t>Because of their generosity, all services provided by College &amp; Career OPTIONS personnel are </a:t>
            </a:r>
            <a:r>
              <a:rPr lang="en-US" u="sng" dirty="0">
                <a:highlight>
                  <a:srgbClr val="FFFF00"/>
                </a:highlight>
              </a:rPr>
              <a:t>free</a:t>
            </a:r>
            <a:r>
              <a:rPr lang="en-US" dirty="0">
                <a:highlight>
                  <a:srgbClr val="FFFF00"/>
                </a:highlight>
              </a:rPr>
              <a:t> </a:t>
            </a:r>
            <a:r>
              <a:rPr lang="en-US" dirty="0"/>
              <a:t>to North State families</a:t>
            </a:r>
          </a:p>
          <a:p>
            <a:pPr marL="0" indent="0">
              <a:buNone/>
            </a:pPr>
            <a:endParaRPr lang="en-US" sz="2400" dirty="0"/>
          </a:p>
        </p:txBody>
      </p:sp>
      <p:pic>
        <p:nvPicPr>
          <p:cNvPr id="25604" name="Picture 4" descr="Image preview">
            <a:extLst>
              <a:ext uri="{FF2B5EF4-FFF2-40B4-BE49-F238E27FC236}">
                <a16:creationId xmlns:a16="http://schemas.microsoft.com/office/drawing/2014/main" id="{92F33D3E-191A-4CC7-9D57-41EAFE348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72" y="2029118"/>
            <a:ext cx="3184478" cy="1410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williams\AppData\Local\Microsoft\Windows\INetCache\Content.MSO\EF06A088.tmp">
            <a:extLst>
              <a:ext uri="{FF2B5EF4-FFF2-40B4-BE49-F238E27FC236}">
                <a16:creationId xmlns:a16="http://schemas.microsoft.com/office/drawing/2014/main" id="{E67AF92A-0BAA-4408-9BF7-2DAD10954F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1172" y="2029118"/>
            <a:ext cx="3184478" cy="1410751"/>
          </a:xfrm>
          <a:prstGeom prst="rect">
            <a:avLst/>
          </a:prstGeom>
          <a:noFill/>
          <a:ln>
            <a:noFill/>
          </a:ln>
        </p:spPr>
      </p:pic>
      <p:pic>
        <p:nvPicPr>
          <p:cNvPr id="5" name="Picture 4">
            <a:extLst>
              <a:ext uri="{FF2B5EF4-FFF2-40B4-BE49-F238E27FC236}">
                <a16:creationId xmlns:a16="http://schemas.microsoft.com/office/drawing/2014/main" id="{DB890119-F2A0-3345-BA12-40B769643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3773011"/>
            <a:ext cx="3352800" cy="1410751"/>
          </a:xfrm>
          <a:prstGeom prst="rect">
            <a:avLst/>
          </a:prstGeom>
        </p:spPr>
      </p:pic>
      <p:pic>
        <p:nvPicPr>
          <p:cNvPr id="8" name="Picture 7">
            <a:extLst>
              <a:ext uri="{FF2B5EF4-FFF2-40B4-BE49-F238E27FC236}">
                <a16:creationId xmlns:a16="http://schemas.microsoft.com/office/drawing/2014/main" id="{41BB1590-09DC-0D49-BE00-7C6530A05F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650" y="5917649"/>
            <a:ext cx="3200400" cy="885190"/>
          </a:xfrm>
          <a:prstGeom prst="rect">
            <a:avLst/>
          </a:prstGeom>
          <a:noFill/>
          <a:ln>
            <a:noFill/>
          </a:ln>
        </p:spPr>
      </p:pic>
    </p:spTree>
    <p:extLst>
      <p:ext uri="{BB962C8B-B14F-4D97-AF65-F5344CB8AC3E}">
        <p14:creationId xmlns:p14="http://schemas.microsoft.com/office/powerpoint/2010/main" val="159129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010"/>
            <a:ext cx="8229600" cy="783591"/>
          </a:xfrm>
        </p:spPr>
        <p:txBody>
          <a:bodyPr>
            <a:normAutofit/>
          </a:bodyPr>
          <a:lstStyle/>
          <a:p>
            <a:pPr algn="ctr"/>
            <a:r>
              <a:rPr lang="en-US" sz="4400" dirty="0"/>
              <a:t>Thank you!!!</a:t>
            </a:r>
          </a:p>
        </p:txBody>
      </p:sp>
      <p:sp>
        <p:nvSpPr>
          <p:cNvPr id="3" name="Content Placeholder 2"/>
          <p:cNvSpPr>
            <a:spLocks noGrp="1"/>
          </p:cNvSpPr>
          <p:nvPr>
            <p:ph idx="1"/>
          </p:nvPr>
        </p:nvSpPr>
        <p:spPr>
          <a:xfrm>
            <a:off x="304800" y="1477963"/>
            <a:ext cx="8229600" cy="4389437"/>
          </a:xfrm>
        </p:spPr>
        <p:txBody>
          <a:bodyPr>
            <a:normAutofit/>
          </a:bodyPr>
          <a:lstStyle/>
          <a:p>
            <a:r>
              <a:rPr lang="en-US" sz="2400" dirty="0">
                <a:latin typeface="Arial" panose="020B0604020202020204" pitchFamily="34" charset="0"/>
                <a:cs typeface="Arial" panose="020B0604020202020204" pitchFamily="34" charset="0"/>
              </a:rPr>
              <a:t>We are always trying to improve our effectiveness.  </a:t>
            </a:r>
          </a:p>
          <a:p>
            <a:pPr lvl="1"/>
            <a:r>
              <a:rPr lang="en-US" sz="2200" dirty="0">
                <a:latin typeface="Arial" panose="020B0604020202020204" pitchFamily="34" charset="0"/>
                <a:cs typeface="Arial" panose="020B0604020202020204" pitchFamily="34" charset="0"/>
              </a:rPr>
              <a:t>If you have suggestions for improvement, please see me or call me or email me</a:t>
            </a:r>
          </a:p>
          <a:p>
            <a:pPr marL="274320" lvl="1" indent="0">
              <a:buNone/>
            </a:pPr>
            <a:endParaRPr lang="en-US" sz="1600" b="1" dirty="0">
              <a:latin typeface="Arial" panose="020B0604020202020204" pitchFamily="34" charset="0"/>
              <a:cs typeface="Arial" panose="020B0604020202020204" pitchFamily="34" charset="0"/>
            </a:endParaRPr>
          </a:p>
          <a:p>
            <a:pPr marL="274320" lvl="1" indent="0">
              <a:buNone/>
            </a:pPr>
            <a:r>
              <a:rPr lang="en-US" sz="2000" b="1" dirty="0">
                <a:latin typeface="Arial" panose="020B0604020202020204" pitchFamily="34" charset="0"/>
                <a:cs typeface="Arial" panose="020B0604020202020204" pitchFamily="34" charset="0"/>
              </a:rPr>
              <a:t>Brad Williams</a:t>
            </a:r>
          </a:p>
          <a:p>
            <a:pPr marL="274320" lvl="1" indent="0">
              <a:buNone/>
            </a:pPr>
            <a:r>
              <a:rPr lang="en-US" b="1" dirty="0">
                <a:latin typeface="Arial" panose="020B0604020202020204" pitchFamily="34" charset="0"/>
                <a:cs typeface="Arial" panose="020B0604020202020204" pitchFamily="34" charset="0"/>
              </a:rPr>
              <a:t>Director of Financial Aid Services</a:t>
            </a:r>
          </a:p>
          <a:p>
            <a:pPr marL="274320" lvl="1" indent="0">
              <a:buNone/>
            </a:pPr>
            <a:r>
              <a:rPr lang="en-US" b="1" dirty="0">
                <a:latin typeface="Arial" panose="020B0604020202020204" pitchFamily="34" charset="0"/>
                <a:cs typeface="Arial" panose="020B0604020202020204" pitchFamily="34" charset="0"/>
              </a:rPr>
              <a:t>College &amp; Career OPTIONS</a:t>
            </a:r>
          </a:p>
          <a:p>
            <a:pPr marL="274320" lvl="1" indent="0">
              <a:buNone/>
            </a:pPr>
            <a:r>
              <a:rPr lang="en-US" b="1" dirty="0">
                <a:latin typeface="Arial" panose="020B0604020202020204" pitchFamily="34" charset="0"/>
                <a:cs typeface="Arial" panose="020B0604020202020204" pitchFamily="34" charset="0"/>
              </a:rPr>
              <a:t>Email:  </a:t>
            </a:r>
            <a:r>
              <a:rPr lang="en-US" b="1" dirty="0">
                <a:latin typeface="Arial" panose="020B0604020202020204" pitchFamily="34" charset="0"/>
                <a:cs typeface="Arial" panose="020B0604020202020204" pitchFamily="34" charset="0"/>
                <a:hlinkClick r:id="rId2"/>
              </a:rPr>
              <a:t>bwilliams@collegeandcareeroptions.org</a:t>
            </a:r>
            <a:endParaRPr lang="en-US" b="1" dirty="0">
              <a:latin typeface="Arial" panose="020B0604020202020204" pitchFamily="34" charset="0"/>
              <a:cs typeface="Arial" panose="020B0604020202020204" pitchFamily="34" charset="0"/>
            </a:endParaRPr>
          </a:p>
          <a:p>
            <a:pPr marL="274320" lvl="1" indent="0">
              <a:buNone/>
            </a:pPr>
            <a:r>
              <a:rPr lang="en-US" b="1" dirty="0">
                <a:latin typeface="Arial" panose="020B0604020202020204" pitchFamily="34" charset="0"/>
                <a:cs typeface="Arial" panose="020B0604020202020204" pitchFamily="34" charset="0"/>
              </a:rPr>
              <a:t>Phone: 530-768-5103</a:t>
            </a:r>
          </a:p>
          <a:p>
            <a:pPr marL="274320" lvl="1" indent="0">
              <a:buNone/>
            </a:pPr>
            <a:endParaRPr lang="en-US"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Thank you for attending this presentation and for your interest in financial aid</a:t>
            </a: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Image result for money">
            <a:extLst>
              <a:ext uri="{FF2B5EF4-FFF2-40B4-BE49-F238E27FC236}">
                <a16:creationId xmlns:a16="http://schemas.microsoft.com/office/drawing/2014/main" id="{C457EADE-8191-40DB-9E99-C24E5531FA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41" y="207010"/>
            <a:ext cx="1809750" cy="1316990"/>
          </a:xfrm>
          <a:prstGeom prst="rect">
            <a:avLst/>
          </a:prstGeom>
          <a:noFill/>
          <a:ln>
            <a:noFill/>
          </a:ln>
        </p:spPr>
      </p:pic>
      <p:pic>
        <p:nvPicPr>
          <p:cNvPr id="8" name="Picture 7" descr="Image result for money">
            <a:extLst>
              <a:ext uri="{FF2B5EF4-FFF2-40B4-BE49-F238E27FC236}">
                <a16:creationId xmlns:a16="http://schemas.microsoft.com/office/drawing/2014/main" id="{9F5F0269-14FE-407E-A6A4-DDFE64E28C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723691"/>
            <a:ext cx="2895600" cy="2070100"/>
          </a:xfrm>
          <a:prstGeom prst="rect">
            <a:avLst/>
          </a:prstGeom>
          <a:noFill/>
          <a:ln>
            <a:noFill/>
          </a:ln>
        </p:spPr>
      </p:pic>
      <p:pic>
        <p:nvPicPr>
          <p:cNvPr id="9" name="Picture 8">
            <a:extLst>
              <a:ext uri="{FF2B5EF4-FFF2-40B4-BE49-F238E27FC236}">
                <a16:creationId xmlns:a16="http://schemas.microsoft.com/office/drawing/2014/main" id="{9D1587F4-B20B-8943-8DD1-6C9321B892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867400"/>
            <a:ext cx="3200400" cy="885190"/>
          </a:xfrm>
          <a:prstGeom prst="rect">
            <a:avLst/>
          </a:prstGeom>
          <a:noFill/>
          <a:ln>
            <a:noFill/>
          </a:ln>
        </p:spPr>
      </p:pic>
    </p:spTree>
    <p:extLst>
      <p:ext uri="{BB962C8B-B14F-4D97-AF65-F5344CB8AC3E}">
        <p14:creationId xmlns:p14="http://schemas.microsoft.com/office/powerpoint/2010/main" val="132099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E63F77-FAFF-7CB3-0085-02F2DDBB379F}"/>
              </a:ext>
            </a:extLst>
          </p:cNvPr>
          <p:cNvPicPr>
            <a:picLocks noGrp="1" noChangeAspect="1"/>
          </p:cNvPicPr>
          <p:nvPr>
            <p:ph idx="1"/>
          </p:nvPr>
        </p:nvPicPr>
        <p:blipFill>
          <a:blip r:embed="rId3"/>
          <a:stretch>
            <a:fillRect/>
          </a:stretch>
        </p:blipFill>
        <p:spPr>
          <a:xfrm>
            <a:off x="457200" y="838200"/>
            <a:ext cx="8229600" cy="4976336"/>
          </a:xfrm>
        </p:spPr>
      </p:pic>
      <p:sp>
        <p:nvSpPr>
          <p:cNvPr id="4" name="TextBox 3">
            <a:extLst>
              <a:ext uri="{FF2B5EF4-FFF2-40B4-BE49-F238E27FC236}">
                <a16:creationId xmlns:a16="http://schemas.microsoft.com/office/drawing/2014/main" id="{DA2CAC2F-8E1C-D2F0-6260-93AD35609047}"/>
              </a:ext>
            </a:extLst>
          </p:cNvPr>
          <p:cNvSpPr txBox="1"/>
          <p:nvPr/>
        </p:nvSpPr>
        <p:spPr>
          <a:xfrm>
            <a:off x="1600200" y="152400"/>
            <a:ext cx="5943600" cy="738664"/>
          </a:xfrm>
          <a:prstGeom prst="rect">
            <a:avLst/>
          </a:prstGeom>
          <a:noFill/>
        </p:spPr>
        <p:txBody>
          <a:bodyPr wrap="square">
            <a:spAutoFit/>
          </a:bodyPr>
          <a:lstStyle/>
          <a:p>
            <a:pPr algn="ctr"/>
            <a:r>
              <a:rPr lang="en-US" sz="4200" dirty="0">
                <a:latin typeface="+mj-lt"/>
              </a:rPr>
              <a:t>Sources of Financial Aid</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72" y="5836254"/>
            <a:ext cx="3200400" cy="885190"/>
          </a:xfrm>
          <a:prstGeom prst="rect">
            <a:avLst/>
          </a:prstGeom>
          <a:noFill/>
          <a:ln>
            <a:noFill/>
          </a:ln>
        </p:spPr>
      </p:pic>
    </p:spTree>
    <p:extLst>
      <p:ext uri="{BB962C8B-B14F-4D97-AF65-F5344CB8AC3E}">
        <p14:creationId xmlns:p14="http://schemas.microsoft.com/office/powerpoint/2010/main" val="126555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85800" y="3810000"/>
            <a:ext cx="7772400" cy="1905000"/>
          </a:xfrm>
        </p:spPr>
        <p:txBody>
          <a:bodyPr>
            <a:normAutofit/>
          </a:bodyPr>
          <a:lstStyle/>
          <a:p>
            <a:pPr lvl="0" algn="l" rtl="0">
              <a:lnSpc>
                <a:spcPct val="90000"/>
              </a:lnSpc>
              <a:spcBef>
                <a:spcPts val="1000"/>
              </a:spcBef>
              <a:spcAft>
                <a:spcPts val="0"/>
              </a:spcAft>
              <a:buSzPts val="3200"/>
            </a:pPr>
            <a:r>
              <a:rPr lang="en-US" sz="2400" dirty="0">
                <a:latin typeface="Arial" panose="020B0604020202020204" pitchFamily="34" charset="0"/>
                <a:cs typeface="Arial" panose="020B0604020202020204" pitchFamily="34" charset="0"/>
              </a:rPr>
              <a:t>Gateway to need-based student financial aid from:</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Federal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State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Colleges &amp; Universities</a:t>
            </a:r>
          </a:p>
          <a:p>
            <a:endParaRPr lang="en-US" dirty="0"/>
          </a:p>
        </p:txBody>
      </p:sp>
      <p:sp>
        <p:nvSpPr>
          <p:cNvPr id="4" name="TextBox 3">
            <a:extLst>
              <a:ext uri="{FF2B5EF4-FFF2-40B4-BE49-F238E27FC236}">
                <a16:creationId xmlns:a16="http://schemas.microsoft.com/office/drawing/2014/main" id="{DA2CAC2F-8E1C-D2F0-6260-93AD35609047}"/>
              </a:ext>
            </a:extLst>
          </p:cNvPr>
          <p:cNvSpPr txBox="1"/>
          <p:nvPr/>
        </p:nvSpPr>
        <p:spPr>
          <a:xfrm>
            <a:off x="457200" y="195628"/>
            <a:ext cx="7924800" cy="584775"/>
          </a:xfrm>
          <a:prstGeom prst="rect">
            <a:avLst/>
          </a:prstGeom>
          <a:noFill/>
        </p:spPr>
        <p:txBody>
          <a:bodyPr wrap="square">
            <a:spAutoFit/>
          </a:bodyPr>
          <a:lstStyle/>
          <a:p>
            <a:pPr algn="ctr"/>
            <a:r>
              <a:rPr lang="en-US" sz="3200" dirty="0">
                <a:latin typeface="+mj-lt"/>
              </a:rPr>
              <a:t>What is the Free Application for Federal Student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777182"/>
            <a:ext cx="3200400" cy="885190"/>
          </a:xfrm>
          <a:prstGeom prst="rect">
            <a:avLst/>
          </a:prstGeom>
          <a:noFill/>
          <a:ln>
            <a:noFill/>
          </a:ln>
        </p:spPr>
      </p:pic>
      <p:pic>
        <p:nvPicPr>
          <p:cNvPr id="8" name="Picture 7">
            <a:extLst>
              <a:ext uri="{FF2B5EF4-FFF2-40B4-BE49-F238E27FC236}">
                <a16:creationId xmlns:a16="http://schemas.microsoft.com/office/drawing/2014/main" id="{176C216B-D626-82AB-B210-35F32DA30DEC}"/>
              </a:ext>
            </a:extLst>
          </p:cNvPr>
          <p:cNvPicPr>
            <a:picLocks noChangeAspect="1"/>
          </p:cNvPicPr>
          <p:nvPr/>
        </p:nvPicPr>
        <p:blipFill>
          <a:blip r:embed="rId4"/>
          <a:stretch>
            <a:fillRect/>
          </a:stretch>
        </p:blipFill>
        <p:spPr>
          <a:xfrm>
            <a:off x="876300" y="873676"/>
            <a:ext cx="7086599" cy="2905233"/>
          </a:xfrm>
          <a:prstGeom prst="rect">
            <a:avLst/>
          </a:prstGeom>
        </p:spPr>
      </p:pic>
    </p:spTree>
    <p:extLst>
      <p:ext uri="{BB962C8B-B14F-4D97-AF65-F5344CB8AC3E}">
        <p14:creationId xmlns:p14="http://schemas.microsoft.com/office/powerpoint/2010/main" val="212988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77124" y="370764"/>
            <a:ext cx="7789752" cy="738664"/>
          </a:xfrm>
          <a:prstGeom prst="rect">
            <a:avLst/>
          </a:prstGeom>
          <a:noFill/>
        </p:spPr>
        <p:txBody>
          <a:bodyPr wrap="square">
            <a:spAutoFit/>
          </a:bodyPr>
          <a:lstStyle/>
          <a:p>
            <a:pPr algn="ctr"/>
            <a:r>
              <a:rPr lang="en-US" sz="4200" dirty="0">
                <a:latin typeface="+mj-lt"/>
              </a:rPr>
              <a:t> </a:t>
            </a:r>
            <a:r>
              <a:rPr lang="en-US" sz="4000" dirty="0">
                <a:latin typeface="+mj-lt"/>
              </a:rPr>
              <a:t>Which Financial Aid Application to Submit?</a:t>
            </a:r>
          </a:p>
        </p:txBody>
      </p:sp>
      <p:pic>
        <p:nvPicPr>
          <p:cNvPr id="15" name="Content Placeholder 14">
            <a:extLst>
              <a:ext uri="{FF2B5EF4-FFF2-40B4-BE49-F238E27FC236}">
                <a16:creationId xmlns:a16="http://schemas.microsoft.com/office/drawing/2014/main" id="{C28CF7E4-2DB8-F489-7AEF-E3C2D13D660B}"/>
              </a:ext>
            </a:extLst>
          </p:cNvPr>
          <p:cNvPicPr>
            <a:picLocks noGrp="1" noChangeAspect="1"/>
          </p:cNvPicPr>
          <p:nvPr>
            <p:ph idx="1"/>
          </p:nvPr>
        </p:nvPicPr>
        <p:blipFill>
          <a:blip r:embed="rId3"/>
          <a:stretch>
            <a:fillRect/>
          </a:stretch>
        </p:blipFill>
        <p:spPr>
          <a:xfrm>
            <a:off x="452862" y="1098111"/>
            <a:ext cx="8238276" cy="4681772"/>
          </a:xfrm>
        </p:spPr>
      </p:pic>
      <p:pic>
        <p:nvPicPr>
          <p:cNvPr id="16" name="Picture 1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501" y="5867400"/>
            <a:ext cx="3200400" cy="885190"/>
          </a:xfrm>
          <a:prstGeom prst="rect">
            <a:avLst/>
          </a:prstGeom>
          <a:noFill/>
          <a:ln>
            <a:noFill/>
          </a:ln>
        </p:spPr>
      </p:pic>
    </p:spTree>
    <p:extLst>
      <p:ext uri="{BB962C8B-B14F-4D97-AF65-F5344CB8AC3E}">
        <p14:creationId xmlns:p14="http://schemas.microsoft.com/office/powerpoint/2010/main" val="158565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a:bodyPr>
          <a:lstStyle/>
          <a:p>
            <a:pPr algn="ctr" eaLnBrk="1" hangingPunct="1"/>
            <a:r>
              <a:rPr lang="en-US" dirty="0"/>
              <a:t>Compelling reasons to File A FAFSA</a:t>
            </a:r>
          </a:p>
        </p:txBody>
      </p:sp>
      <p:sp>
        <p:nvSpPr>
          <p:cNvPr id="39938" name="Content Placeholder 2"/>
          <p:cNvSpPr>
            <a:spLocks noGrp="1"/>
          </p:cNvSpPr>
          <p:nvPr>
            <p:ph idx="1"/>
          </p:nvPr>
        </p:nvSpPr>
        <p:spPr>
          <a:xfrm>
            <a:off x="304800" y="990599"/>
            <a:ext cx="8465457" cy="4572001"/>
          </a:xfrm>
        </p:spPr>
        <p:txBody>
          <a:bodyPr>
            <a:normAutofit/>
          </a:bodyPr>
          <a:lstStyle/>
          <a:p>
            <a:pPr marL="0" indent="0" eaLnBrk="1" hangingPunct="1">
              <a:buNone/>
            </a:pPr>
            <a:r>
              <a:rPr lang="en-US" dirty="0">
                <a:latin typeface="Arial" panose="020B0604020202020204" pitchFamily="34" charset="0"/>
                <a:cs typeface="Arial" panose="020B0604020202020204" pitchFamily="34" charset="0"/>
              </a:rPr>
              <a:t>Even if you don’t think you will qualify for need based aid, consider the following:</a:t>
            </a:r>
          </a:p>
          <a:p>
            <a:r>
              <a:rPr lang="en-US" dirty="0">
                <a:latin typeface="Arial" panose="020B0604020202020204" pitchFamily="34" charset="0"/>
                <a:cs typeface="Arial" panose="020B0604020202020204" pitchFamily="34" charset="0"/>
              </a:rPr>
              <a:t>Regardless of income level, a FAFSA must be filed to receive free CA Community College tuition</a:t>
            </a:r>
          </a:p>
          <a:p>
            <a:r>
              <a:rPr lang="en-US" dirty="0">
                <a:latin typeface="Arial" panose="020B0604020202020204" pitchFamily="34" charset="0"/>
                <a:cs typeface="Arial" panose="020B0604020202020204" pitchFamily="34" charset="0"/>
              </a:rPr>
              <a:t>Allows for access to government student loans</a:t>
            </a:r>
          </a:p>
          <a:p>
            <a:r>
              <a:rPr lang="en-US" dirty="0">
                <a:latin typeface="Arial" panose="020B0604020202020204" pitchFamily="34" charset="0"/>
                <a:cs typeface="Arial" panose="020B0604020202020204" pitchFamily="34" charset="0"/>
              </a:rPr>
              <a:t>Allows for the opportunity to secure need-based aid if life circumstances and/or financial circumstances change (special circumstances)</a:t>
            </a:r>
          </a:p>
          <a:p>
            <a:r>
              <a:rPr lang="en-US" dirty="0">
                <a:latin typeface="Arial" panose="020B0604020202020204" pitchFamily="34" charset="0"/>
                <a:cs typeface="Arial" panose="020B0604020202020204" pitchFamily="34" charset="0"/>
              </a:rPr>
              <a:t>You can qualify for the CA Middle Class Scholarship even if you earned up to $250,000 of income and have up to $250,000 of assets</a:t>
            </a:r>
          </a:p>
          <a:p>
            <a:r>
              <a:rPr lang="en-US" dirty="0">
                <a:latin typeface="Arial" panose="020B0604020202020204" pitchFamily="34" charset="0"/>
                <a:cs typeface="Arial" panose="020B0604020202020204" pitchFamily="34" charset="0"/>
              </a:rPr>
              <a:t>Some schools will not consider you for merit scholarships until you have submitted a FAFSA</a:t>
            </a:r>
          </a:p>
          <a:p>
            <a:r>
              <a:rPr lang="en-US" dirty="0">
                <a:latin typeface="Arial" panose="020B0604020202020204" pitchFamily="34" charset="0"/>
                <a:cs typeface="Arial" panose="020B0604020202020204" pitchFamily="34" charset="0"/>
              </a:rPr>
              <a:t>FAFSA completion required for CA high school seniors unless opt-out</a:t>
            </a:r>
          </a:p>
        </p:txBody>
      </p:sp>
      <p:pic>
        <p:nvPicPr>
          <p:cNvPr id="1028" name="Picture 4" descr="aid, donate, financial, grant, support icon">
            <a:extLst>
              <a:ext uri="{FF2B5EF4-FFF2-40B4-BE49-F238E27FC236}">
                <a16:creationId xmlns:a16="http://schemas.microsoft.com/office/drawing/2014/main" id="{07DB21A7-4CF4-4DC0-BEFD-599534C93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8783"/>
            <a:ext cx="2971800" cy="1505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583725"/>
            <a:ext cx="3200400" cy="885190"/>
          </a:xfrm>
          <a:prstGeom prst="rect">
            <a:avLst/>
          </a:prstGeom>
          <a:noFill/>
          <a:ln>
            <a:noFill/>
          </a:ln>
        </p:spPr>
      </p:pic>
    </p:spTree>
    <p:extLst>
      <p:ext uri="{BB962C8B-B14F-4D97-AF65-F5344CB8AC3E}">
        <p14:creationId xmlns:p14="http://schemas.microsoft.com/office/powerpoint/2010/main" val="367281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715000"/>
            <a:ext cx="3200400" cy="885190"/>
          </a:xfrm>
          <a:prstGeom prst="rect">
            <a:avLst/>
          </a:prstGeom>
          <a:noFill/>
          <a:ln>
            <a:noFill/>
          </a:ln>
        </p:spPr>
      </p:pic>
      <p:sp>
        <p:nvSpPr>
          <p:cNvPr id="6" name="Title 5">
            <a:extLst>
              <a:ext uri="{FF2B5EF4-FFF2-40B4-BE49-F238E27FC236}">
                <a16:creationId xmlns:a16="http://schemas.microsoft.com/office/drawing/2014/main" id="{B728A02B-03BF-5361-B253-554E68B11610}"/>
              </a:ext>
            </a:extLst>
          </p:cNvPr>
          <p:cNvSpPr>
            <a:spLocks noGrp="1"/>
          </p:cNvSpPr>
          <p:nvPr>
            <p:ph type="title"/>
          </p:nvPr>
        </p:nvSpPr>
        <p:spPr>
          <a:xfrm>
            <a:off x="685800" y="35052"/>
            <a:ext cx="7772400" cy="650748"/>
          </a:xfrm>
        </p:spPr>
        <p:txBody>
          <a:bodyPr>
            <a:normAutofit fontScale="90000"/>
          </a:bodyPr>
          <a:lstStyle/>
          <a:p>
            <a:pPr algn="ctr"/>
            <a:br>
              <a:rPr lang="en-US" sz="4200" dirty="0">
                <a:latin typeface="+mj-lt"/>
              </a:rPr>
            </a:br>
            <a:r>
              <a:rPr lang="en-US" sz="3100" dirty="0">
                <a:latin typeface="+mj-lt"/>
              </a:rPr>
              <a:t>Special Circumstances – appeal for more financia</a:t>
            </a:r>
            <a:r>
              <a:rPr lang="en-US" sz="3100" dirty="0"/>
              <a:t>l aid</a:t>
            </a:r>
            <a:br>
              <a:rPr lang="en-US" sz="4200" dirty="0">
                <a:latin typeface="+mj-lt"/>
              </a:rPr>
            </a:br>
            <a:endParaRPr lang="en-US" dirty="0"/>
          </a:p>
        </p:txBody>
      </p:sp>
      <p:sp>
        <p:nvSpPr>
          <p:cNvPr id="9" name="Content Placeholder 8">
            <a:extLst>
              <a:ext uri="{FF2B5EF4-FFF2-40B4-BE49-F238E27FC236}">
                <a16:creationId xmlns:a16="http://schemas.microsoft.com/office/drawing/2014/main" id="{A1BEC3E0-A31C-EA83-C883-31E160AF3534}"/>
              </a:ext>
            </a:extLst>
          </p:cNvPr>
          <p:cNvSpPr>
            <a:spLocks noGrp="1"/>
          </p:cNvSpPr>
          <p:nvPr>
            <p:ph idx="1"/>
          </p:nvPr>
        </p:nvSpPr>
        <p:spPr>
          <a:xfrm>
            <a:off x="419100" y="685800"/>
            <a:ext cx="7353300" cy="4953000"/>
          </a:xfrm>
        </p:spPr>
        <p:txBody>
          <a:bodyPr>
            <a:noAutofit/>
          </a:bodyPr>
          <a:lstStyle/>
          <a:p>
            <a:r>
              <a:rPr lang="en-US" sz="2400" dirty="0"/>
              <a:t>Family’s financial circumstances have changed (even mid-year) or differ from the typical family</a:t>
            </a:r>
          </a:p>
          <a:p>
            <a:pPr lvl="1"/>
            <a:endParaRPr lang="en-US" sz="2400" dirty="0"/>
          </a:p>
          <a:p>
            <a:pPr lvl="1"/>
            <a:r>
              <a:rPr lang="en-US" sz="2400" dirty="0"/>
              <a:t>Changes to family income or assets</a:t>
            </a:r>
          </a:p>
          <a:p>
            <a:pPr lvl="1"/>
            <a:r>
              <a:rPr lang="en-US" sz="2400" dirty="0"/>
              <a:t>Recent unemployment</a:t>
            </a:r>
          </a:p>
          <a:p>
            <a:pPr lvl="1"/>
            <a:r>
              <a:rPr lang="en-US" sz="2400" dirty="0"/>
              <a:t>High dependent care expenses</a:t>
            </a:r>
          </a:p>
          <a:p>
            <a:pPr lvl="1"/>
            <a:r>
              <a:rPr lang="en-US" sz="2400" dirty="0"/>
              <a:t>Housing change due to homelessness</a:t>
            </a:r>
          </a:p>
          <a:p>
            <a:pPr lvl="1"/>
            <a:r>
              <a:rPr lang="en-US" sz="2400" dirty="0"/>
              <a:t>High unreimbursed medical or dental expenses </a:t>
            </a:r>
          </a:p>
          <a:p>
            <a:pPr lvl="1"/>
            <a:r>
              <a:rPr lang="en-US" sz="2400" dirty="0"/>
              <a:t>One-time events (e.g., a bonus) that do not reflect ability to pay</a:t>
            </a:r>
          </a:p>
          <a:p>
            <a:pPr marL="274320" lvl="1" indent="0">
              <a:buNone/>
            </a:pPr>
            <a:endParaRPr lang="en-US" sz="2400" dirty="0"/>
          </a:p>
        </p:txBody>
      </p:sp>
      <p:pic>
        <p:nvPicPr>
          <p:cNvPr id="1026" name="Picture 2">
            <a:extLst>
              <a:ext uri="{FF2B5EF4-FFF2-40B4-BE49-F238E27FC236}">
                <a16:creationId xmlns:a16="http://schemas.microsoft.com/office/drawing/2014/main" id="{D9533A74-2D53-0BA6-6E00-A0F0BE609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924300"/>
            <a:ext cx="15895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cial Circumstances | Antelope Valley College">
            <a:extLst>
              <a:ext uri="{FF2B5EF4-FFF2-40B4-BE49-F238E27FC236}">
                <a16:creationId xmlns:a16="http://schemas.microsoft.com/office/drawing/2014/main" id="{C6C115F9-BC2A-2E3F-52B2-DD07D6782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409700"/>
            <a:ext cx="21050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5715AE-D7BE-2E1B-362D-A6B23A98E4DF}"/>
              </a:ext>
            </a:extLst>
          </p:cNvPr>
          <p:cNvPicPr>
            <a:picLocks noChangeAspect="1"/>
          </p:cNvPicPr>
          <p:nvPr/>
        </p:nvPicPr>
        <p:blipFill>
          <a:blip r:embed="rId6"/>
          <a:stretch>
            <a:fillRect/>
          </a:stretch>
        </p:blipFill>
        <p:spPr>
          <a:xfrm>
            <a:off x="4464866" y="4536948"/>
            <a:ext cx="2316933" cy="1752600"/>
          </a:xfrm>
          <a:prstGeom prst="rect">
            <a:avLst/>
          </a:prstGeom>
        </p:spPr>
      </p:pic>
    </p:spTree>
    <p:extLst>
      <p:ext uri="{BB962C8B-B14F-4D97-AF65-F5344CB8AC3E}">
        <p14:creationId xmlns:p14="http://schemas.microsoft.com/office/powerpoint/2010/main" val="1618879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000000"/>
      </a:dk1>
      <a:lt1>
        <a:srgbClr val="FFFFFF"/>
      </a:lt1>
      <a:dk2>
        <a:srgbClr val="696464"/>
      </a:dk2>
      <a:lt2>
        <a:srgbClr val="E9E5DC"/>
      </a:lt2>
      <a:accent1>
        <a:srgbClr val="C79744"/>
      </a:accent1>
      <a:accent2>
        <a:srgbClr val="D6B63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8944</TotalTime>
  <Words>2596</Words>
  <Application>Microsoft Office PowerPoint</Application>
  <PresentationFormat>On-screen Show (4:3)</PresentationFormat>
  <Paragraphs>345</Paragraphs>
  <Slides>46</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Century Gothic</vt:lpstr>
      <vt:lpstr>Rockwell</vt:lpstr>
      <vt:lpstr>Rockwell Condensed</vt:lpstr>
      <vt:lpstr>Rockwell Extra Bold</vt:lpstr>
      <vt:lpstr>Times New Roman</vt:lpstr>
      <vt:lpstr>Verdana</vt:lpstr>
      <vt:lpstr>Wingdings</vt:lpstr>
      <vt:lpstr>Wingdings 2</vt:lpstr>
      <vt:lpstr>Wood Type</vt:lpstr>
      <vt:lpstr>Financial Aid 2026-2027</vt:lpstr>
      <vt:lpstr>PowerPoint Presentation</vt:lpstr>
      <vt:lpstr>Goals for Today</vt:lpstr>
      <vt:lpstr>PowerPoint Presentation</vt:lpstr>
      <vt:lpstr>PowerPoint Presentation</vt:lpstr>
      <vt:lpstr>PowerPoint Presentation</vt:lpstr>
      <vt:lpstr>PowerPoint Presentation</vt:lpstr>
      <vt:lpstr>Compelling reasons to File A FAFSA</vt:lpstr>
      <vt:lpstr> Special Circumstances – appeal for more financial aid </vt:lpstr>
      <vt:lpstr>PowerPoint Presentation</vt:lpstr>
      <vt:lpstr>WHEN TO FILE THE FAFSA OR CADAA? (cont’d)</vt:lpstr>
      <vt:lpstr>PowerPoint Presentation</vt:lpstr>
      <vt:lpstr>what is cost of attendance? (coa)</vt:lpstr>
      <vt:lpstr>what is the student aid index? (sai)</vt:lpstr>
      <vt:lpstr>Financial Aid OFFErs</vt:lpstr>
      <vt:lpstr>Financial AiD opportunities</vt:lpstr>
      <vt:lpstr>Financial AiD opportunities</vt:lpstr>
      <vt:lpstr>Financial AiD opportunities</vt:lpstr>
      <vt:lpstr>Financial AiD opportunities</vt:lpstr>
      <vt:lpstr>Some Cal grant details</vt:lpstr>
      <vt:lpstr>PowerPoint Presentation</vt:lpstr>
      <vt:lpstr>PowerPoint Presentation</vt:lpstr>
      <vt:lpstr>California middle class scholarship </vt:lpstr>
      <vt:lpstr>Financial AiD opportunities</vt:lpstr>
      <vt:lpstr>PowerPoint Presentation</vt:lpstr>
      <vt:lpstr>PowerPoint Presentation</vt:lpstr>
      <vt:lpstr>PowerPoint Presentation</vt:lpstr>
      <vt:lpstr> Which year’s information is reported? </vt:lpstr>
      <vt:lpstr>Sai calculation - Income   (For 2026-2027 School Year use 2024 Tax Return information)</vt:lpstr>
      <vt:lpstr>Exempt from asset reporting</vt:lpstr>
      <vt:lpstr>Free OR reduced-price school lunch </vt:lpstr>
      <vt:lpstr>Fafsa definition of federal benefits received </vt:lpstr>
      <vt:lpstr>What Assets to declare for FAFSA</vt:lpstr>
      <vt:lpstr>sai Calculation – Assets</vt:lpstr>
      <vt:lpstr>Fafsa definition of Family size</vt:lpstr>
      <vt:lpstr>Didn’t GET enough financial aid? Consider these options</vt:lpstr>
      <vt:lpstr>Reducing College Costs</vt:lpstr>
      <vt:lpstr>What About Scholarships?</vt:lpstr>
      <vt:lpstr>PowerPoint Presentation</vt:lpstr>
      <vt:lpstr>PowerPoint Presentation</vt:lpstr>
      <vt:lpstr>College &amp; Career OPTIONS Financial Aid Tools and Resources</vt:lpstr>
      <vt:lpstr>PowerPoint Presentation</vt:lpstr>
      <vt:lpstr>PowerPoint Presentation</vt:lpstr>
      <vt:lpstr>College &amp; career OPTIONS Financial Aid Services</vt:lpstr>
      <vt:lpstr>WITH GRATITUDE!!!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2021-2022</dc:title>
  <dc:creator>Brad Williams</dc:creator>
  <cp:lastModifiedBy>Brad Williams</cp:lastModifiedBy>
  <cp:revision>411</cp:revision>
  <cp:lastPrinted>2025-08-25T20:50:35Z</cp:lastPrinted>
  <dcterms:created xsi:type="dcterms:W3CDTF">2020-07-23T20:48:43Z</dcterms:created>
  <dcterms:modified xsi:type="dcterms:W3CDTF">2025-09-02T22:48:15Z</dcterms:modified>
</cp:coreProperties>
</file>