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8"/>
  </p:notesMasterIdLst>
  <p:handoutMasterIdLst>
    <p:handoutMasterId r:id="rId59"/>
  </p:handoutMasterIdLst>
  <p:sldIdLst>
    <p:sldId id="493" r:id="rId2"/>
    <p:sldId id="494" r:id="rId3"/>
    <p:sldId id="283" r:id="rId4"/>
    <p:sldId id="442" r:id="rId5"/>
    <p:sldId id="441" r:id="rId6"/>
    <p:sldId id="448" r:id="rId7"/>
    <p:sldId id="495" r:id="rId8"/>
    <p:sldId id="433" r:id="rId9"/>
    <p:sldId id="450" r:id="rId10"/>
    <p:sldId id="455" r:id="rId11"/>
    <p:sldId id="481" r:id="rId12"/>
    <p:sldId id="424" r:id="rId13"/>
    <p:sldId id="259" r:id="rId14"/>
    <p:sldId id="306" r:id="rId15"/>
    <p:sldId id="359" r:id="rId16"/>
    <p:sldId id="510" r:id="rId17"/>
    <p:sldId id="511" r:id="rId18"/>
    <p:sldId id="512" r:id="rId19"/>
    <p:sldId id="454" r:id="rId20"/>
    <p:sldId id="453" r:id="rId21"/>
    <p:sldId id="465" r:id="rId22"/>
    <p:sldId id="365" r:id="rId23"/>
    <p:sldId id="478" r:id="rId24"/>
    <p:sldId id="463" r:id="rId25"/>
    <p:sldId id="484" r:id="rId26"/>
    <p:sldId id="513" r:id="rId27"/>
    <p:sldId id="514" r:id="rId28"/>
    <p:sldId id="462" r:id="rId29"/>
    <p:sldId id="488" r:id="rId30"/>
    <p:sldId id="260" r:id="rId31"/>
    <p:sldId id="263" r:id="rId32"/>
    <p:sldId id="485" r:id="rId33"/>
    <p:sldId id="487" r:id="rId34"/>
    <p:sldId id="464" r:id="rId35"/>
    <p:sldId id="292" r:id="rId36"/>
    <p:sldId id="479" r:id="rId37"/>
    <p:sldId id="482" r:id="rId38"/>
    <p:sldId id="515" r:id="rId39"/>
    <p:sldId id="294" r:id="rId40"/>
    <p:sldId id="293" r:id="rId41"/>
    <p:sldId id="483" r:id="rId42"/>
    <p:sldId id="287" r:id="rId43"/>
    <p:sldId id="491" r:id="rId44"/>
    <p:sldId id="309" r:id="rId45"/>
    <p:sldId id="310" r:id="rId46"/>
    <p:sldId id="516" r:id="rId47"/>
    <p:sldId id="412" r:id="rId48"/>
    <p:sldId id="411" r:id="rId49"/>
    <p:sldId id="312" r:id="rId50"/>
    <p:sldId id="500" r:id="rId51"/>
    <p:sldId id="517" r:id="rId52"/>
    <p:sldId id="518" r:id="rId53"/>
    <p:sldId id="362" r:id="rId54"/>
    <p:sldId id="360" r:id="rId55"/>
    <p:sldId id="436" r:id="rId56"/>
    <p:sldId id="438"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490" autoAdjust="0"/>
    <p:restoredTop sz="95064" autoAdjust="0"/>
  </p:normalViewPr>
  <p:slideViewPr>
    <p:cSldViewPr>
      <p:cViewPr varScale="1">
        <p:scale>
          <a:sx n="78" d="100"/>
          <a:sy n="78" d="100"/>
        </p:scale>
        <p:origin x="17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5458"/>
    </p:cViewPr>
  </p:sorterViewPr>
  <p:notesViewPr>
    <p:cSldViewPr>
      <p:cViewPr varScale="1">
        <p:scale>
          <a:sx n="84" d="100"/>
          <a:sy n="84" d="100"/>
        </p:scale>
        <p:origin x="-37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Adams" userId="24bffbca2ea8d578" providerId="LiveId" clId="{4448429E-4BC0-4259-8C4A-F703275779ED}"/>
    <pc:docChg chg="addSld delSld modSld sldOrd">
      <pc:chgData name="Rob Adams" userId="24bffbca2ea8d578" providerId="LiveId" clId="{4448429E-4BC0-4259-8C4A-F703275779ED}" dt="2025-09-04T15:30:32.936" v="29" actId="47"/>
      <pc:docMkLst>
        <pc:docMk/>
      </pc:docMkLst>
      <pc:sldChg chg="add">
        <pc:chgData name="Rob Adams" userId="24bffbca2ea8d578" providerId="LiveId" clId="{4448429E-4BC0-4259-8C4A-F703275779ED}" dt="2025-08-25T16:23:58.366" v="8"/>
        <pc:sldMkLst>
          <pc:docMk/>
          <pc:sldMk cId="3277694973" sldId="259"/>
        </pc:sldMkLst>
      </pc:sldChg>
      <pc:sldChg chg="add">
        <pc:chgData name="Rob Adams" userId="24bffbca2ea8d578" providerId="LiveId" clId="{4448429E-4BC0-4259-8C4A-F703275779ED}" dt="2025-08-25T16:25:15.129" v="13"/>
        <pc:sldMkLst>
          <pc:docMk/>
          <pc:sldMk cId="3556277623" sldId="260"/>
        </pc:sldMkLst>
      </pc:sldChg>
      <pc:sldChg chg="add">
        <pc:chgData name="Rob Adams" userId="24bffbca2ea8d578" providerId="LiveId" clId="{4448429E-4BC0-4259-8C4A-F703275779ED}" dt="2025-08-25T16:25:15.129" v="13"/>
        <pc:sldMkLst>
          <pc:docMk/>
          <pc:sldMk cId="2313839059" sldId="263"/>
        </pc:sldMkLst>
      </pc:sldChg>
      <pc:sldChg chg="ord">
        <pc:chgData name="Rob Adams" userId="24bffbca2ea8d578" providerId="LiveId" clId="{4448429E-4BC0-4259-8C4A-F703275779ED}" dt="2025-08-25T16:26:20.881" v="18"/>
        <pc:sldMkLst>
          <pc:docMk/>
          <pc:sldMk cId="0" sldId="287"/>
        </pc:sldMkLst>
      </pc:sldChg>
      <pc:sldChg chg="add">
        <pc:chgData name="Rob Adams" userId="24bffbca2ea8d578" providerId="LiveId" clId="{4448429E-4BC0-4259-8C4A-F703275779ED}" dt="2025-08-25T16:24:14.228" v="9"/>
        <pc:sldMkLst>
          <pc:docMk/>
          <pc:sldMk cId="4121286866" sldId="359"/>
        </pc:sldMkLst>
      </pc:sldChg>
      <pc:sldChg chg="add">
        <pc:chgData name="Rob Adams" userId="24bffbca2ea8d578" providerId="LiveId" clId="{4448429E-4BC0-4259-8C4A-F703275779ED}" dt="2025-08-25T16:27:59.580" v="27"/>
        <pc:sldMkLst>
          <pc:docMk/>
          <pc:sldMk cId="3086510402" sldId="360"/>
        </pc:sldMkLst>
      </pc:sldChg>
      <pc:sldChg chg="add del">
        <pc:chgData name="Rob Adams" userId="24bffbca2ea8d578" providerId="LiveId" clId="{4448429E-4BC0-4259-8C4A-F703275779ED}" dt="2025-08-25T16:27:59.580" v="27"/>
        <pc:sldMkLst>
          <pc:docMk/>
          <pc:sldMk cId="152271133" sldId="362"/>
        </pc:sldMkLst>
      </pc:sldChg>
      <pc:sldChg chg="del">
        <pc:chgData name="Rob Adams" userId="24bffbca2ea8d578" providerId="LiveId" clId="{4448429E-4BC0-4259-8C4A-F703275779ED}" dt="2025-08-25T16:22:40.267" v="1" actId="47"/>
        <pc:sldMkLst>
          <pc:docMk/>
          <pc:sldMk cId="1820857301" sldId="404"/>
        </pc:sldMkLst>
      </pc:sldChg>
      <pc:sldChg chg="del">
        <pc:chgData name="Rob Adams" userId="24bffbca2ea8d578" providerId="LiveId" clId="{4448429E-4BC0-4259-8C4A-F703275779ED}" dt="2025-08-25T16:27:17.452" v="20" actId="47"/>
        <pc:sldMkLst>
          <pc:docMk/>
          <pc:sldMk cId="2682309731" sldId="405"/>
        </pc:sldMkLst>
      </pc:sldChg>
      <pc:sldChg chg="del">
        <pc:chgData name="Rob Adams" userId="24bffbca2ea8d578" providerId="LiveId" clId="{4448429E-4BC0-4259-8C4A-F703275779ED}" dt="2025-08-25T16:27:34.337" v="23" actId="47"/>
        <pc:sldMkLst>
          <pc:docMk/>
          <pc:sldMk cId="819597548" sldId="420"/>
        </pc:sldMkLst>
      </pc:sldChg>
      <pc:sldChg chg="del">
        <pc:chgData name="Rob Adams" userId="24bffbca2ea8d578" providerId="LiveId" clId="{4448429E-4BC0-4259-8C4A-F703275779ED}" dt="2025-08-25T16:24:56.270" v="11" actId="47"/>
        <pc:sldMkLst>
          <pc:docMk/>
          <pc:sldMk cId="4232318455" sldId="421"/>
        </pc:sldMkLst>
      </pc:sldChg>
      <pc:sldChg chg="del">
        <pc:chgData name="Rob Adams" userId="24bffbca2ea8d578" providerId="LiveId" clId="{4448429E-4BC0-4259-8C4A-F703275779ED}" dt="2025-08-25T16:24:56.270" v="11" actId="47"/>
        <pc:sldMkLst>
          <pc:docMk/>
          <pc:sldMk cId="988556661" sldId="422"/>
        </pc:sldMkLst>
      </pc:sldChg>
      <pc:sldChg chg="del">
        <pc:chgData name="Rob Adams" userId="24bffbca2ea8d578" providerId="LiveId" clId="{4448429E-4BC0-4259-8C4A-F703275779ED}" dt="2025-08-25T16:22:57.065" v="3" actId="47"/>
        <pc:sldMkLst>
          <pc:docMk/>
          <pc:sldMk cId="2061071452" sldId="429"/>
        </pc:sldMkLst>
      </pc:sldChg>
      <pc:sldChg chg="del">
        <pc:chgData name="Rob Adams" userId="24bffbca2ea8d578" providerId="LiveId" clId="{4448429E-4BC0-4259-8C4A-F703275779ED}" dt="2025-08-25T16:27:33.451" v="22" actId="47"/>
        <pc:sldMkLst>
          <pc:docMk/>
          <pc:sldMk cId="3926433021" sldId="434"/>
        </pc:sldMkLst>
      </pc:sldChg>
      <pc:sldChg chg="add del">
        <pc:chgData name="Rob Adams" userId="24bffbca2ea8d578" providerId="LiveId" clId="{4448429E-4BC0-4259-8C4A-F703275779ED}" dt="2025-08-25T16:27:59.580" v="27"/>
        <pc:sldMkLst>
          <pc:docMk/>
          <pc:sldMk cId="159129403" sldId="436"/>
        </pc:sldMkLst>
      </pc:sldChg>
      <pc:sldChg chg="add del">
        <pc:chgData name="Rob Adams" userId="24bffbca2ea8d578" providerId="LiveId" clId="{4448429E-4BC0-4259-8C4A-F703275779ED}" dt="2025-08-25T16:27:59.580" v="27"/>
        <pc:sldMkLst>
          <pc:docMk/>
          <pc:sldMk cId="1320990098" sldId="438"/>
        </pc:sldMkLst>
      </pc:sldChg>
      <pc:sldChg chg="del">
        <pc:chgData name="Rob Adams" userId="24bffbca2ea8d578" providerId="LiveId" clId="{4448429E-4BC0-4259-8C4A-F703275779ED}" dt="2025-08-25T16:23:27.951" v="5" actId="47"/>
        <pc:sldMkLst>
          <pc:docMk/>
          <pc:sldMk cId="1585658954" sldId="449"/>
        </pc:sldMkLst>
      </pc:sldChg>
      <pc:sldChg chg="del">
        <pc:chgData name="Rob Adams" userId="24bffbca2ea8d578" providerId="LiveId" clId="{4448429E-4BC0-4259-8C4A-F703275779ED}" dt="2025-08-25T16:24:59.012" v="12" actId="47"/>
        <pc:sldMkLst>
          <pc:docMk/>
          <pc:sldMk cId="1393525096" sldId="460"/>
        </pc:sldMkLst>
      </pc:sldChg>
      <pc:sldChg chg="del">
        <pc:chgData name="Rob Adams" userId="24bffbca2ea8d578" providerId="LiveId" clId="{4448429E-4BC0-4259-8C4A-F703275779ED}" dt="2025-08-25T16:26:01.281" v="16" actId="47"/>
        <pc:sldMkLst>
          <pc:docMk/>
          <pc:sldMk cId="3785075783" sldId="466"/>
        </pc:sldMkLst>
      </pc:sldChg>
      <pc:sldChg chg="del">
        <pc:chgData name="Rob Adams" userId="24bffbca2ea8d578" providerId="LiveId" clId="{4448429E-4BC0-4259-8C4A-F703275779ED}" dt="2025-09-04T15:30:31.504" v="28" actId="47"/>
        <pc:sldMkLst>
          <pc:docMk/>
          <pc:sldMk cId="184322240" sldId="477"/>
        </pc:sldMkLst>
      </pc:sldChg>
      <pc:sldChg chg="add">
        <pc:chgData name="Rob Adams" userId="24bffbca2ea8d578" providerId="LiveId" clId="{4448429E-4BC0-4259-8C4A-F703275779ED}" dt="2025-08-25T16:23:46.712" v="6"/>
        <pc:sldMkLst>
          <pc:docMk/>
          <pc:sldMk cId="1084582281" sldId="481"/>
        </pc:sldMkLst>
      </pc:sldChg>
      <pc:sldChg chg="add">
        <pc:chgData name="Rob Adams" userId="24bffbca2ea8d578" providerId="LiveId" clId="{4448429E-4BC0-4259-8C4A-F703275779ED}" dt="2025-08-25T16:24:49.411" v="10"/>
        <pc:sldMkLst>
          <pc:docMk/>
          <pc:sldMk cId="2341102101" sldId="484"/>
        </pc:sldMkLst>
      </pc:sldChg>
      <pc:sldChg chg="del">
        <pc:chgData name="Rob Adams" userId="24bffbca2ea8d578" providerId="LiveId" clId="{4448429E-4BC0-4259-8C4A-F703275779ED}" dt="2025-08-25T16:23:48.409" v="7" actId="47"/>
        <pc:sldMkLst>
          <pc:docMk/>
          <pc:sldMk cId="3811613275" sldId="489"/>
        </pc:sldMkLst>
      </pc:sldChg>
      <pc:sldChg chg="del">
        <pc:chgData name="Rob Adams" userId="24bffbca2ea8d578" providerId="LiveId" clId="{4448429E-4BC0-4259-8C4A-F703275779ED}" dt="2025-09-04T15:30:32.936" v="29" actId="47"/>
        <pc:sldMkLst>
          <pc:docMk/>
          <pc:sldMk cId="4064440106" sldId="490"/>
        </pc:sldMkLst>
      </pc:sldChg>
      <pc:sldChg chg="del">
        <pc:chgData name="Rob Adams" userId="24bffbca2ea8d578" providerId="LiveId" clId="{4448429E-4BC0-4259-8C4A-F703275779ED}" dt="2025-08-25T16:24:56.270" v="11" actId="47"/>
        <pc:sldMkLst>
          <pc:docMk/>
          <pc:sldMk cId="2734604485" sldId="492"/>
        </pc:sldMkLst>
      </pc:sldChg>
      <pc:sldChg chg="add">
        <pc:chgData name="Rob Adams" userId="24bffbca2ea8d578" providerId="LiveId" clId="{4448429E-4BC0-4259-8C4A-F703275779ED}" dt="2025-08-25T16:22:38.170" v="0"/>
        <pc:sldMkLst>
          <pc:docMk/>
          <pc:sldMk cId="888980943" sldId="493"/>
        </pc:sldMkLst>
      </pc:sldChg>
      <pc:sldChg chg="add">
        <pc:chgData name="Rob Adams" userId="24bffbca2ea8d578" providerId="LiveId" clId="{4448429E-4BC0-4259-8C4A-F703275779ED}" dt="2025-08-25T16:22:55.237" v="2"/>
        <pc:sldMkLst>
          <pc:docMk/>
          <pc:sldMk cId="3182635761" sldId="494"/>
        </pc:sldMkLst>
      </pc:sldChg>
      <pc:sldChg chg="add">
        <pc:chgData name="Rob Adams" userId="24bffbca2ea8d578" providerId="LiveId" clId="{4448429E-4BC0-4259-8C4A-F703275779ED}" dt="2025-08-25T16:23:25.945" v="4"/>
        <pc:sldMkLst>
          <pc:docMk/>
          <pc:sldMk cId="866894250" sldId="495"/>
        </pc:sldMkLst>
      </pc:sldChg>
      <pc:sldChg chg="add">
        <pc:chgData name="Rob Adams" userId="24bffbca2ea8d578" providerId="LiveId" clId="{4448429E-4BC0-4259-8C4A-F703275779ED}" dt="2025-08-25T16:27:30.597" v="21"/>
        <pc:sldMkLst>
          <pc:docMk/>
          <pc:sldMk cId="0" sldId="500"/>
        </pc:sldMkLst>
      </pc:sldChg>
      <pc:sldChg chg="add">
        <pc:chgData name="Rob Adams" userId="24bffbca2ea8d578" providerId="LiveId" clId="{4448429E-4BC0-4259-8C4A-F703275779ED}" dt="2025-08-25T16:24:14.228" v="9"/>
        <pc:sldMkLst>
          <pc:docMk/>
          <pc:sldMk cId="0" sldId="510"/>
        </pc:sldMkLst>
      </pc:sldChg>
      <pc:sldChg chg="add">
        <pc:chgData name="Rob Adams" userId="24bffbca2ea8d578" providerId="LiveId" clId="{4448429E-4BC0-4259-8C4A-F703275779ED}" dt="2025-08-25T16:24:14.228" v="9"/>
        <pc:sldMkLst>
          <pc:docMk/>
          <pc:sldMk cId="0" sldId="511"/>
        </pc:sldMkLst>
      </pc:sldChg>
      <pc:sldChg chg="add">
        <pc:chgData name="Rob Adams" userId="24bffbca2ea8d578" providerId="LiveId" clId="{4448429E-4BC0-4259-8C4A-F703275779ED}" dt="2025-08-25T16:24:14.228" v="9"/>
        <pc:sldMkLst>
          <pc:docMk/>
          <pc:sldMk cId="4284903744" sldId="512"/>
        </pc:sldMkLst>
      </pc:sldChg>
      <pc:sldChg chg="add">
        <pc:chgData name="Rob Adams" userId="24bffbca2ea8d578" providerId="LiveId" clId="{4448429E-4BC0-4259-8C4A-F703275779ED}" dt="2025-08-25T16:24:49.411" v="10"/>
        <pc:sldMkLst>
          <pc:docMk/>
          <pc:sldMk cId="965261814" sldId="513"/>
        </pc:sldMkLst>
      </pc:sldChg>
      <pc:sldChg chg="add">
        <pc:chgData name="Rob Adams" userId="24bffbca2ea8d578" providerId="LiveId" clId="{4448429E-4BC0-4259-8C4A-F703275779ED}" dt="2025-08-25T16:24:49.411" v="10"/>
        <pc:sldMkLst>
          <pc:docMk/>
          <pc:sldMk cId="4225985239" sldId="514"/>
        </pc:sldMkLst>
      </pc:sldChg>
      <pc:sldChg chg="add del">
        <pc:chgData name="Rob Adams" userId="24bffbca2ea8d578" providerId="LiveId" clId="{4448429E-4BC0-4259-8C4A-F703275779ED}" dt="2025-08-25T16:25:32.176" v="14" actId="47"/>
        <pc:sldMkLst>
          <pc:docMk/>
          <pc:sldMk cId="64701404" sldId="515"/>
        </pc:sldMkLst>
      </pc:sldChg>
      <pc:sldChg chg="add">
        <pc:chgData name="Rob Adams" userId="24bffbca2ea8d578" providerId="LiveId" clId="{4448429E-4BC0-4259-8C4A-F703275779ED}" dt="2025-08-25T16:25:58.656" v="15"/>
        <pc:sldMkLst>
          <pc:docMk/>
          <pc:sldMk cId="1958202085" sldId="515"/>
        </pc:sldMkLst>
      </pc:sldChg>
      <pc:sldChg chg="add del">
        <pc:chgData name="Rob Adams" userId="24bffbca2ea8d578" providerId="LiveId" clId="{4448429E-4BC0-4259-8C4A-F703275779ED}" dt="2025-08-25T16:25:32.176" v="14" actId="47"/>
        <pc:sldMkLst>
          <pc:docMk/>
          <pc:sldMk cId="1388787823" sldId="516"/>
        </pc:sldMkLst>
      </pc:sldChg>
      <pc:sldChg chg="add">
        <pc:chgData name="Rob Adams" userId="24bffbca2ea8d578" providerId="LiveId" clId="{4448429E-4BC0-4259-8C4A-F703275779ED}" dt="2025-08-25T16:27:15.117" v="19"/>
        <pc:sldMkLst>
          <pc:docMk/>
          <pc:sldMk cId="2803972738" sldId="516"/>
        </pc:sldMkLst>
      </pc:sldChg>
      <pc:sldChg chg="add">
        <pc:chgData name="Rob Adams" userId="24bffbca2ea8d578" providerId="LiveId" clId="{4448429E-4BC0-4259-8C4A-F703275779ED}" dt="2025-08-25T16:27:30.597" v="21"/>
        <pc:sldMkLst>
          <pc:docMk/>
          <pc:sldMk cId="3688887018" sldId="517"/>
        </pc:sldMkLst>
      </pc:sldChg>
      <pc:sldChg chg="add del">
        <pc:chgData name="Rob Adams" userId="24bffbca2ea8d578" providerId="LiveId" clId="{4448429E-4BC0-4259-8C4A-F703275779ED}" dt="2025-08-25T16:25:32.176" v="14" actId="47"/>
        <pc:sldMkLst>
          <pc:docMk/>
          <pc:sldMk cId="3788528842" sldId="517"/>
        </pc:sldMkLst>
      </pc:sldChg>
      <pc:sldChg chg="add">
        <pc:chgData name="Rob Adams" userId="24bffbca2ea8d578" providerId="LiveId" clId="{4448429E-4BC0-4259-8C4A-F703275779ED}" dt="2025-08-25T16:27:30.597" v="21"/>
        <pc:sldMkLst>
          <pc:docMk/>
          <pc:sldMk cId="2405534446" sldId="5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9"/>
            <a:ext cx="3038145"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737" y="9"/>
            <a:ext cx="3038145"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7" y="8829129"/>
            <a:ext cx="3038145"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737" y="8829129"/>
            <a:ext cx="3038145"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dirty="0"/>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9"/>
            <a:ext cx="3038145"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7" y="9"/>
            <a:ext cx="3038145"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07" tIns="46102" rIns="92207" bIns="46102" rtlCol="0" anchor="ctr"/>
          <a:lstStyle/>
          <a:p>
            <a:pPr lvl="0"/>
            <a:endParaRPr lang="en-US" noProof="0" dirty="0"/>
          </a:p>
        </p:txBody>
      </p:sp>
      <p:sp>
        <p:nvSpPr>
          <p:cNvPr id="5" name="Notes Placeholder 4"/>
          <p:cNvSpPr>
            <a:spLocks noGrp="1"/>
          </p:cNvSpPr>
          <p:nvPr>
            <p:ph type="body" sz="quarter" idx="3"/>
          </p:nvPr>
        </p:nvSpPr>
        <p:spPr>
          <a:xfrm>
            <a:off x="701347" y="4416107"/>
            <a:ext cx="5607712" cy="418399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8829129"/>
            <a:ext cx="3038145"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7" y="8829129"/>
            <a:ext cx="3038145"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dirty="0"/>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360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42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1895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07583" eaLnBrk="1" fontAlgn="auto" hangingPunct="1">
              <a:spcBef>
                <a:spcPts val="0"/>
              </a:spcBef>
              <a:spcAft>
                <a:spcPts val="0"/>
              </a:spcAft>
              <a:defRPr/>
            </a:pPr>
            <a:r>
              <a:rPr lang="en-US" b="0" dirty="0"/>
              <a:t>Notes:</a:t>
            </a:r>
          </a:p>
          <a:p>
            <a:pPr defTabSz="907583" eaLnBrk="1" fontAlgn="auto" hangingPunct="1">
              <a:spcBef>
                <a:spcPts val="0"/>
              </a:spcBef>
              <a:spcAft>
                <a:spcPts val="0"/>
              </a:spcAft>
              <a:defRPr/>
            </a:pPr>
            <a:r>
              <a:rPr lang="en-US" b="0" dirty="0"/>
              <a:t>Cost of Attendance is not what students and families should expect to pay, think of it like a “</a:t>
            </a:r>
            <a:r>
              <a:rPr lang="en-US" b="0" i="1" dirty="0"/>
              <a:t>estimated </a:t>
            </a:r>
            <a:r>
              <a:rPr lang="en-US" b="0" dirty="0"/>
              <a:t>sticker price” for college or </a:t>
            </a:r>
            <a:r>
              <a:rPr lang="en-US" b="0" i="1" dirty="0"/>
              <a:t>an average </a:t>
            </a:r>
            <a:r>
              <a:rPr lang="en-US" b="0" dirty="0"/>
              <a:t>price to attend a particular college. The actual cost to attend college will depend on different circumstances like financial aid and living situations.</a:t>
            </a:r>
          </a:p>
          <a:p>
            <a:pPr defTabSz="907583" eaLnBrk="1" fontAlgn="auto" hangingPunct="1">
              <a:spcBef>
                <a:spcPts val="0"/>
              </a:spcBef>
              <a:spcAft>
                <a:spcPts val="0"/>
              </a:spcAft>
              <a:defRPr/>
            </a:pPr>
            <a:r>
              <a:rPr lang="en-US" b="0" dirty="0"/>
              <a:t>The Cost of Attendance will differ from school to school because the cost to got to PCC is different then the cost to attend Lewis and Clark or PSU. </a:t>
            </a:r>
          </a:p>
          <a:p>
            <a:pPr defTabSz="907583" eaLnBrk="1" fontAlgn="auto" hangingPunct="1">
              <a:spcBef>
                <a:spcPts val="0"/>
              </a:spcBef>
              <a:spcAft>
                <a:spcPts val="0"/>
              </a:spcAft>
              <a:defRPr/>
            </a:pPr>
            <a:r>
              <a:rPr lang="en-US" b="0" dirty="0"/>
              <a:t>COA is used to determine a student’s financial need calculation.</a:t>
            </a:r>
          </a:p>
          <a:p>
            <a:endParaRPr lang="en-US" dirty="0"/>
          </a:p>
          <a:p>
            <a:r>
              <a:rPr lang="en-US" i="1" dirty="0"/>
              <a:t>A</a:t>
            </a:r>
            <a:r>
              <a:rPr lang="en-US" dirty="0"/>
              <a:t> Cost of Attendance</a:t>
            </a:r>
            <a:r>
              <a:rPr lang="en-US" baseline="0" dirty="0"/>
              <a:t> (COA)</a:t>
            </a:r>
            <a:r>
              <a:rPr lang="en-US" dirty="0"/>
              <a:t> document for the</a:t>
            </a:r>
            <a:r>
              <a:rPr lang="en-US" baseline="0" dirty="0"/>
              <a:t> </a:t>
            </a:r>
            <a:r>
              <a:rPr lang="en-US" dirty="0"/>
              <a:t>school</a:t>
            </a:r>
            <a:r>
              <a:rPr lang="en-US" baseline="0" dirty="0"/>
              <a:t> year is available on HECC website </a:t>
            </a:r>
            <a:r>
              <a:rPr lang="en-US" i="0" baseline="0" dirty="0"/>
              <a:t>which includes Oregon community colleges, Oregon public universities, and most Oregon-based private non-profit colleges. You can also find a COA list in the ECMC booklets or on institutions websites or via catalogs.</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13</a:t>
            </a:fld>
            <a:endParaRPr lang="en-US"/>
          </a:p>
        </p:txBody>
      </p:sp>
    </p:spTree>
    <p:extLst>
      <p:ext uri="{BB962C8B-B14F-4D97-AF65-F5344CB8AC3E}">
        <p14:creationId xmlns:p14="http://schemas.microsoft.com/office/powerpoint/2010/main" val="57754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Can look this up on any university or college site</a:t>
            </a:r>
          </a:p>
        </p:txBody>
      </p:sp>
    </p:spTree>
    <p:extLst>
      <p:ext uri="{BB962C8B-B14F-4D97-AF65-F5344CB8AC3E}">
        <p14:creationId xmlns:p14="http://schemas.microsoft.com/office/powerpoint/2010/main" val="363211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Calibri"/>
                <a:cs typeface="Calibri"/>
              </a:rPr>
              <a:t>Don’t give up on private schools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Calibri"/>
                <a:cs typeface="Calibri"/>
              </a:rPr>
              <a:t>Don’t give up on private schools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01B0-50ED-6BF5-3131-241F343CD9BE}"/>
            </a:ext>
          </a:extLst>
        </p:cNvPr>
        <p:cNvGrpSpPr/>
        <p:nvPr/>
      </p:nvGrpSpPr>
      <p:grpSpPr>
        <a:xfrm>
          <a:off x="0" y="0"/>
          <a:ext cx="0" cy="0"/>
          <a:chOff x="0" y="0"/>
          <a:chExt cx="0" cy="0"/>
        </a:xfrm>
      </p:grpSpPr>
      <p:sp>
        <p:nvSpPr>
          <p:cNvPr id="38913" name="Rectangle 2">
            <a:extLst>
              <a:ext uri="{FF2B5EF4-FFF2-40B4-BE49-F238E27FC236}">
                <a16:creationId xmlns:a16="http://schemas.microsoft.com/office/drawing/2014/main" id="{91BA7C67-2848-FE51-CF9C-38BFBFBDBB51}"/>
              </a:ext>
            </a:extLst>
          </p:cNvPr>
          <p:cNvSpPr>
            <a:spLocks noGrp="1" noRot="1" noChangeAspect="1" noTextEdit="1"/>
          </p:cNvSpPr>
          <p:nvPr>
            <p:ph type="sldImg"/>
          </p:nvPr>
        </p:nvSpPr>
        <p:spPr bwMode="auto">
          <a:noFill/>
          <a:ln>
            <a:solidFill>
              <a:srgbClr val="000000"/>
            </a:solidFill>
            <a:miter lim="800000"/>
            <a:headEnd/>
            <a:tailEnd/>
          </a:ln>
        </p:spPr>
      </p:sp>
      <p:sp>
        <p:nvSpPr>
          <p:cNvPr id="38914" name="Rectangle 3">
            <a:extLst>
              <a:ext uri="{FF2B5EF4-FFF2-40B4-BE49-F238E27FC236}">
                <a16:creationId xmlns:a16="http://schemas.microsoft.com/office/drawing/2014/main" id="{9DED07F6-692E-3240-14D1-25104714F695}"/>
              </a:ext>
            </a:extLst>
          </p:cNvPr>
          <p:cNvSpPr>
            <a:spLocks noGrp="1"/>
          </p:cNvSpPr>
          <p:nvPr>
            <p:ph type="body" idx="1"/>
          </p:nvPr>
        </p:nvSpPr>
        <p:spPr bwMode="auto">
          <a:noFill/>
        </p:spPr>
        <p:txBody>
          <a:bodyPr wrap="square" numCol="1" anchor="t" anchorCtr="0" compatLnSpc="1">
            <a:prstTxWarp prst="textNoShape">
              <a:avLst/>
            </a:prstTxWarp>
          </a:bodyPr>
          <a:lstStyle/>
          <a:p>
            <a:r>
              <a:rPr lang="en-US" dirty="0">
                <a:ea typeface="Calibri"/>
                <a:cs typeface="Calibri"/>
              </a:rPr>
              <a:t>Don’t give up on private schools</a:t>
            </a:r>
            <a:endParaRPr lang="en-US" dirty="0"/>
          </a:p>
        </p:txBody>
      </p:sp>
    </p:spTree>
    <p:extLst>
      <p:ext uri="{BB962C8B-B14F-4D97-AF65-F5344CB8AC3E}">
        <p14:creationId xmlns:p14="http://schemas.microsoft.com/office/powerpoint/2010/main" val="228310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130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7380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percentage of those that qualify get funded. Maybe they never run out of money. Find out if they actually run out and when.</a:t>
            </a:r>
          </a:p>
        </p:txBody>
      </p:sp>
    </p:spTree>
    <p:extLst>
      <p:ext uri="{BB962C8B-B14F-4D97-AF65-F5344CB8AC3E}">
        <p14:creationId xmlns:p14="http://schemas.microsoft.com/office/powerpoint/2010/main" val="312338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77599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1362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24828">
              <a:defRPr/>
            </a:pPr>
            <a:r>
              <a:rPr lang="en-US" dirty="0"/>
              <a:t>Notes- </a:t>
            </a:r>
          </a:p>
          <a:p>
            <a:pPr defTabSz="924828">
              <a:defRPr/>
            </a:pPr>
            <a:r>
              <a:rPr lang="en-US" dirty="0"/>
              <a:t>The OSAC portal is where students can apply for a variety of grants and scholarships administered by the State of Oregon. OSAC recommends students create a portal account as soon as possible so that they are ready for the scholarship/grant application process.</a:t>
            </a:r>
          </a:p>
          <a:p>
            <a:pPr defTabSz="924828" eaLnBrk="1" fontAlgn="auto" hangingPunct="1">
              <a:spcBef>
                <a:spcPts val="0"/>
              </a:spcBef>
              <a:spcAft>
                <a:spcPts val="0"/>
              </a:spcAft>
              <a:defRPr/>
            </a:pPr>
            <a:r>
              <a:rPr lang="en-US" dirty="0"/>
              <a:t>Students are encouraged to check their email and portal account regularly during the spring to check for any award notifications. Can apply as soon as Freshman year but this isn’t the application for the grants.  Need to get back in and see what they can apply for.  Then they apply every year.</a:t>
            </a:r>
          </a:p>
          <a:p>
            <a:pPr defTabSz="924828">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30</a:t>
            </a:fld>
            <a:endParaRPr lang="en-US"/>
          </a:p>
        </p:txBody>
      </p:sp>
    </p:spTree>
    <p:extLst>
      <p:ext uri="{BB962C8B-B14F-4D97-AF65-F5344CB8AC3E}">
        <p14:creationId xmlns:p14="http://schemas.microsoft.com/office/powerpoint/2010/main" val="244243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r>
              <a:rPr lang="en-US" dirty="0"/>
              <a:t>Notes- </a:t>
            </a:r>
          </a:p>
          <a:p>
            <a:r>
              <a:rPr lang="en-US" dirty="0"/>
              <a:t>Creating an OSAC portal account is easy, but a few things can be tricky. </a:t>
            </a:r>
          </a:p>
          <a:p>
            <a:pPr marL="231206" indent="-231206">
              <a:buAutoNum type="arabicPeriod"/>
            </a:pPr>
            <a:r>
              <a:rPr lang="en-US" dirty="0"/>
              <a:t>Make sure to use your legal name and the name that matches your FAFSA or ORSAA application</a:t>
            </a:r>
          </a:p>
          <a:p>
            <a:pPr marL="231206" indent="-231206">
              <a:buAutoNum type="arabicPeriod"/>
            </a:pPr>
            <a:r>
              <a:rPr lang="en-US" dirty="0"/>
              <a:t>Remember your password is 12 characters and has specific requirements</a:t>
            </a:r>
          </a:p>
          <a:p>
            <a:pPr marL="231206" indent="-231206">
              <a:buAutoNum type="arabicPeriod"/>
            </a:pPr>
            <a:r>
              <a:rPr lang="en-US" dirty="0"/>
              <a:t>Students should sign up with </a:t>
            </a:r>
            <a:r>
              <a:rPr lang="en-US" b="1" dirty="0"/>
              <a:t>a personal email account, </a:t>
            </a:r>
            <a:r>
              <a:rPr lang="en-US" dirty="0"/>
              <a:t>not a high school or college-operated email account, so that they will have access to their portal account indefinitely. Students are encouraged to check their email and portal account regularly during the spring to check for any award notifications.</a:t>
            </a:r>
          </a:p>
          <a:p>
            <a:endParaRPr lang="en-US" dirty="0"/>
          </a:p>
          <a:p>
            <a:r>
              <a:rPr lang="en-US" dirty="0"/>
              <a:t>Remember to stay organized, it is hard to reset a username and password so make sure to keep track of your username and password</a:t>
            </a:r>
          </a:p>
          <a:p>
            <a:pPr marL="231206" indent="-231206">
              <a:buAutoNum type="arabicPeriod"/>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31</a:t>
            </a:fld>
            <a:endParaRPr lang="en-US"/>
          </a:p>
        </p:txBody>
      </p:sp>
    </p:spTree>
    <p:extLst>
      <p:ext uri="{BB962C8B-B14F-4D97-AF65-F5344CB8AC3E}">
        <p14:creationId xmlns:p14="http://schemas.microsoft.com/office/powerpoint/2010/main" val="440762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7494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17616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5870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51832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12736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Is Line 27 for EIC anything but zero then you can check it.</a:t>
            </a:r>
          </a:p>
          <a:p>
            <a:pPr eaLnBrk="1" hangingPunct="1">
              <a:spcBef>
                <a:spcPct val="0"/>
              </a:spcBef>
            </a:pPr>
            <a:endParaRPr lang="en-US" dirty="0"/>
          </a:p>
        </p:txBody>
      </p:sp>
    </p:spTree>
    <p:extLst>
      <p:ext uri="{BB962C8B-B14F-4D97-AF65-F5344CB8AC3E}">
        <p14:creationId xmlns:p14="http://schemas.microsoft.com/office/powerpoint/2010/main" val="2964238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AC63-0F32-85AA-AFAC-CCA7F9F7F26B}"/>
            </a:ext>
          </a:extLst>
        </p:cNvPr>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AF7CB73-7595-A15A-4A8A-B227B4969025}"/>
              </a:ext>
            </a:extLst>
          </p:cNvPr>
          <p:cNvSpPr>
            <a:spLocks noGrp="1" noRot="1" noChangeAspect="1"/>
          </p:cNvSpPr>
          <p:nvPr>
            <p:ph type="sldImg"/>
          </p:nvPr>
        </p:nvSpPr>
        <p:spPr bwMode="auto">
          <a:noFill/>
          <a:ln>
            <a:solidFill>
              <a:srgbClr val="000000"/>
            </a:solidFill>
            <a:miter lim="800000"/>
            <a:headEnd/>
            <a:tailEnd/>
          </a:ln>
        </p:spPr>
      </p:sp>
      <p:sp>
        <p:nvSpPr>
          <p:cNvPr id="40962" name="Notes Placeholder 2">
            <a:extLst>
              <a:ext uri="{FF2B5EF4-FFF2-40B4-BE49-F238E27FC236}">
                <a16:creationId xmlns:a16="http://schemas.microsoft.com/office/drawing/2014/main" id="{304CA659-6A9C-25FA-BE8C-3787DC856DC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61152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58217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46358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243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349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713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354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776793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dirty="0"/>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dirty="0"/>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dirty="0"/>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dirty="0"/>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dirty="0"/>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dirty="0"/>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dirty="0"/>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dirty="0"/>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dirty="0"/>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dirty="0"/>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osacapps.hecc.oregon.gov/oregon-promise-cohort-tool.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oregonstudentaid.gov/fafsa-orsaa/" TargetMode="Externa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osacapps.hecc.oregon.gov/oregon-promise-cohort-tool.aspx" TargetMode="External"/><Relationship Id="rId7" Type="http://schemas.openxmlformats.org/officeDocument/2006/relationships/hyperlink" Target="https://oregonstudentaid.gov/fafsa-orsaa/"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app.oregonstudentaid.gov/" TargetMode="External"/><Relationship Id="rId5" Type="http://schemas.openxmlformats.org/officeDocument/2006/relationships/image" Target="../media/image34.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9.png"/><Relationship Id="rId4" Type="http://schemas.openxmlformats.org/officeDocument/2006/relationships/hyperlink" Target="https://app.oregonstudentaid.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7.jpe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hyperlink" Target="https://scholarships360.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sv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4.jpeg"/><Relationship Id="rId4" Type="http://schemas.openxmlformats.org/officeDocument/2006/relationships/image" Target="../media/image67.sv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hyperlink" Target="http://www.collegescorecard.ed.gov/" TargetMode="Externa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jpeg"/><Relationship Id="rId2" Type="http://schemas.openxmlformats.org/officeDocument/2006/relationships/hyperlink" Target="mailto:bwilliams@collegeandcareeroptions.org" TargetMode="Externa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10.jpe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2026-2027</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2"/>
            <a:ext cx="6400800" cy="1610077"/>
          </a:xfrm>
        </p:spPr>
        <p:txBody>
          <a:bodyPr vert="horz" lIns="91440" tIns="45720" rIns="91440" bIns="45720" rtlCol="0" anchor="t">
            <a:normAutofit fontScale="32500" lnSpcReduction="20000"/>
          </a:bodyPr>
          <a:lstStyle/>
          <a:p>
            <a:pPr marL="609600" indent="-609600">
              <a:buClr>
                <a:schemeClr val="accent3"/>
              </a:buClr>
              <a:defRPr/>
            </a:pPr>
            <a:r>
              <a:rPr lang="en-US" sz="5500" dirty="0"/>
              <a:t>Robert Adams - </a:t>
            </a:r>
            <a:r>
              <a:rPr lang="en-US" sz="5500" u="sng" dirty="0"/>
              <a:t>radams@collegeandcareeroptions.org</a:t>
            </a:r>
            <a:endParaRPr lang="en-US" dirty="0"/>
          </a:p>
          <a:p>
            <a:pPr>
              <a:buClr>
                <a:schemeClr val="accent3"/>
              </a:buClr>
              <a:defRPr/>
            </a:pPr>
            <a:r>
              <a:rPr lang="en-US" sz="5500" dirty="0"/>
              <a:t>530-244-4022 		530-768-5107</a:t>
            </a:r>
          </a:p>
          <a:p>
            <a:pPr>
              <a:buClr>
                <a:schemeClr val="accent3"/>
              </a:buClr>
              <a:defRPr/>
            </a:pPr>
            <a:r>
              <a:rPr lang="en-US" sz="5500" dirty="0"/>
              <a:t>@collegeandcareeroptions on social media</a:t>
            </a:r>
          </a:p>
          <a:p>
            <a:pPr>
              <a:buClr>
                <a:schemeClr val="accent3"/>
              </a:buClr>
              <a:defRPr/>
            </a:pPr>
            <a:r>
              <a:rPr lang="en-US" sz="5500" b="1" dirty="0">
                <a:hlinkClick r:id="rId3"/>
              </a:rPr>
              <a:t>WWW.COLLEGEANDCAREEROPTIONS.ORG</a:t>
            </a:r>
            <a:endParaRPr lang="en-US" sz="5500" b="1" dirty="0"/>
          </a:p>
          <a:p>
            <a:pPr>
              <a:buClr>
                <a:schemeClr val="accent3"/>
              </a:buClr>
              <a:defRPr/>
            </a:pPr>
            <a:endParaRPr lang="en-US" sz="5600"/>
          </a:p>
          <a:p>
            <a:endParaRPr lang="en-US"/>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542" y="225394"/>
            <a:ext cx="3720465" cy="990600"/>
          </a:xfrm>
          <a:prstGeom prst="rect">
            <a:avLst/>
          </a:prstGeom>
          <a:noFill/>
          <a:ln>
            <a:noFill/>
          </a:ln>
        </p:spPr>
      </p:pic>
      <p:pic>
        <p:nvPicPr>
          <p:cNvPr id="6" name="Picture 5" descr="A green and white sign with white text&#10;&#10;Description automatically generated">
            <a:extLst>
              <a:ext uri="{FF2B5EF4-FFF2-40B4-BE49-F238E27FC236}">
                <a16:creationId xmlns:a16="http://schemas.microsoft.com/office/drawing/2014/main" id="{C9958144-FDF0-078A-29D5-6F387BA8AFC0}"/>
              </a:ext>
            </a:extLst>
          </p:cNvPr>
          <p:cNvPicPr>
            <a:picLocks noChangeAspect="1"/>
          </p:cNvPicPr>
          <p:nvPr/>
        </p:nvPicPr>
        <p:blipFill>
          <a:blip r:embed="rId5"/>
          <a:stretch>
            <a:fillRect/>
          </a:stretch>
        </p:blipFill>
        <p:spPr>
          <a:xfrm>
            <a:off x="6489004" y="5395000"/>
            <a:ext cx="1447800" cy="619125"/>
          </a:xfrm>
          <a:prstGeom prst="rect">
            <a:avLst/>
          </a:prstGeom>
        </p:spPr>
      </p:pic>
      <p:pic>
        <p:nvPicPr>
          <p:cNvPr id="7" name="Picture 6" descr="C:\Users\bwilliams\AppData\Local\Microsoft\Windows\INetCache\Content.MSO\EF06A088.tmp">
            <a:extLst>
              <a:ext uri="{FF2B5EF4-FFF2-40B4-BE49-F238E27FC236}">
                <a16:creationId xmlns:a16="http://schemas.microsoft.com/office/drawing/2014/main" id="{F98B100F-1C56-4C25-5B2F-7EB840508A8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12826" y="115463"/>
            <a:ext cx="2489153" cy="1105951"/>
          </a:xfrm>
          <a:prstGeom prst="rect">
            <a:avLst/>
          </a:prstGeom>
          <a:noFill/>
          <a:ln>
            <a:noFill/>
          </a:ln>
        </p:spPr>
      </p:pic>
    </p:spTree>
    <p:extLst>
      <p:ext uri="{BB962C8B-B14F-4D97-AF65-F5344CB8AC3E}">
        <p14:creationId xmlns:p14="http://schemas.microsoft.com/office/powerpoint/2010/main" val="88898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dirty="0">
                <a:latin typeface="+mj-lt"/>
              </a:rPr>
              <a:t>WHEN TO FILE THE FAFSA OR CADAA?</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5" name="Content Placeholder 4">
            <a:extLst>
              <a:ext uri="{FF2B5EF4-FFF2-40B4-BE49-F238E27FC236}">
                <a16:creationId xmlns:a16="http://schemas.microsoft.com/office/drawing/2014/main" id="{EE238C3B-45FA-EDB2-E3FB-00E006A32368}"/>
              </a:ext>
            </a:extLst>
          </p:cNvPr>
          <p:cNvPicPr>
            <a:picLocks noGrp="1" noChangeAspect="1"/>
          </p:cNvPicPr>
          <p:nvPr>
            <p:ph idx="1"/>
          </p:nvPr>
        </p:nvPicPr>
        <p:blipFill>
          <a:blip r:embed="rId4"/>
          <a:stretch>
            <a:fillRect/>
          </a:stretch>
        </p:blipFill>
        <p:spPr>
          <a:xfrm>
            <a:off x="152400" y="974586"/>
            <a:ext cx="8991600" cy="4732591"/>
          </a:xfrm>
          <a:prstGeom prst="rect">
            <a:avLst/>
          </a:prstGeom>
        </p:spPr>
      </p:pic>
      <p:pic>
        <p:nvPicPr>
          <p:cNvPr id="2" name="Picture 1">
            <a:extLst>
              <a:ext uri="{FF2B5EF4-FFF2-40B4-BE49-F238E27FC236}">
                <a16:creationId xmlns:a16="http://schemas.microsoft.com/office/drawing/2014/main" id="{811C5608-046C-F5B9-4268-10A30FF44F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5706110"/>
            <a:ext cx="2743200" cy="885190"/>
          </a:xfrm>
          <a:prstGeom prst="rect">
            <a:avLst/>
          </a:prstGeom>
        </p:spPr>
      </p:pic>
    </p:spTree>
    <p:extLst>
      <p:ext uri="{BB962C8B-B14F-4D97-AF65-F5344CB8AC3E}">
        <p14:creationId xmlns:p14="http://schemas.microsoft.com/office/powerpoint/2010/main" val="15591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a:latin typeface="+mj-lt"/>
              </a:rPr>
              <a:t>WHEN TO FILE THE FAFSA? (continued)</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sp>
        <p:nvSpPr>
          <p:cNvPr id="2" name="TextBox 1">
            <a:extLst>
              <a:ext uri="{FF2B5EF4-FFF2-40B4-BE49-F238E27FC236}">
                <a16:creationId xmlns:a16="http://schemas.microsoft.com/office/drawing/2014/main" id="{F3DC672C-6742-4D95-282E-6D015FA8EA95}"/>
              </a:ext>
            </a:extLst>
          </p:cNvPr>
          <p:cNvSpPr txBox="1"/>
          <p:nvPr/>
        </p:nvSpPr>
        <p:spPr>
          <a:xfrm>
            <a:off x="359433" y="2616680"/>
            <a:ext cx="776089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0"/>
              </a:spcAft>
            </a:pPr>
            <a:r>
              <a:rPr lang="en-US" sz="2800" dirty="0">
                <a:solidFill>
                  <a:srgbClr val="FF0000"/>
                </a:solidFill>
                <a:latin typeface="Rockwell Condensed"/>
              </a:rPr>
              <a:t>Oregon Opportunity Grant - </a:t>
            </a:r>
            <a:r>
              <a:rPr lang="en-US" dirty="0">
                <a:solidFill>
                  <a:srgbClr val="C00000"/>
                </a:solidFill>
                <a:latin typeface="Times New Roman"/>
                <a:cs typeface="Times New Roman"/>
              </a:rPr>
              <a:t>Awards given to students with the greatest financial need, based on their SAI.  Awards start in spring until funds are exhausted for the year.  </a:t>
            </a:r>
            <a:endParaRPr lang="en-US" dirty="0">
              <a:solidFill>
                <a:srgbClr val="000000"/>
              </a:solidFill>
              <a:latin typeface="Times New Roman"/>
              <a:cs typeface="Times New Roman"/>
            </a:endParaRPr>
          </a:p>
          <a:p>
            <a:pPr>
              <a:spcAft>
                <a:spcPts val="0"/>
              </a:spcAft>
            </a:pPr>
            <a:endParaRPr lang="en-US">
              <a:solidFill>
                <a:srgbClr val="000000"/>
              </a:solidFill>
              <a:latin typeface="Times New Roman"/>
              <a:cs typeface="Times New Roman"/>
            </a:endParaRPr>
          </a:p>
          <a:p>
            <a:pPr>
              <a:spcAft>
                <a:spcPts val="0"/>
              </a:spcAft>
            </a:pPr>
            <a:r>
              <a:rPr lang="en-US" dirty="0">
                <a:solidFill>
                  <a:srgbClr val="C00000"/>
                </a:solidFill>
                <a:latin typeface="Times New Roman"/>
                <a:cs typeface="Times New Roman"/>
              </a:rPr>
              <a:t>SUBMIT FAFSA or ORSAA as soon as possible after October 1 each year.</a:t>
            </a:r>
            <a:endParaRPr lang="en-US" dirty="0"/>
          </a:p>
        </p:txBody>
      </p:sp>
      <p:sp>
        <p:nvSpPr>
          <p:cNvPr id="3" name="TextBox 2">
            <a:extLst>
              <a:ext uri="{FF2B5EF4-FFF2-40B4-BE49-F238E27FC236}">
                <a16:creationId xmlns:a16="http://schemas.microsoft.com/office/drawing/2014/main" id="{AA74A144-55BC-6AE6-B518-C5A3E0406679}"/>
              </a:ext>
            </a:extLst>
          </p:cNvPr>
          <p:cNvSpPr txBox="1"/>
          <p:nvPr/>
        </p:nvSpPr>
        <p:spPr>
          <a:xfrm>
            <a:off x="354641" y="4242960"/>
            <a:ext cx="784716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0"/>
              </a:spcAft>
            </a:pPr>
            <a:r>
              <a:rPr lang="en-US" sz="2800">
                <a:solidFill>
                  <a:srgbClr val="FF0000"/>
                </a:solidFill>
                <a:latin typeface="Rockwell Condensed"/>
              </a:rPr>
              <a:t>Oregon Promise Grant</a:t>
            </a:r>
            <a:endParaRPr lang="en-US" sz="2800">
              <a:latin typeface="Rockwell Condensed"/>
            </a:endParaRPr>
          </a:p>
          <a:p>
            <a:pPr>
              <a:spcAft>
                <a:spcPts val="0"/>
              </a:spcAft>
            </a:pPr>
            <a:r>
              <a:rPr lang="en-US" sz="1600">
                <a:solidFill>
                  <a:srgbClr val="333333"/>
                </a:solidFill>
                <a:latin typeface="Arial"/>
                <a:cs typeface="Arial"/>
              </a:rPr>
              <a:t>Complete all of the steps by </a:t>
            </a:r>
            <a:r>
              <a:rPr lang="en-US" sz="1600">
                <a:latin typeface="Arial"/>
                <a:cs typeface="Arial"/>
                <a:hlinkClick r:id="rId4"/>
              </a:rPr>
              <a:t>your application deadline</a:t>
            </a:r>
            <a:r>
              <a:rPr lang="en-US" sz="1600">
                <a:solidFill>
                  <a:srgbClr val="333333"/>
                </a:solidFill>
                <a:latin typeface="Arial"/>
                <a:cs typeface="Arial"/>
              </a:rPr>
              <a:t> (varies by graduation date). </a:t>
            </a:r>
            <a:r>
              <a:rPr lang="en-US" sz="1600" b="1">
                <a:solidFill>
                  <a:srgbClr val="333333"/>
                </a:solidFill>
                <a:latin typeface="Arial"/>
                <a:cs typeface="Arial"/>
              </a:rPr>
              <a:t>For most students, you MUST apply during your senior year of high school (before you graduate)</a:t>
            </a:r>
            <a:r>
              <a:rPr lang="en-US" sz="1600">
                <a:solidFill>
                  <a:srgbClr val="333333"/>
                </a:solidFill>
                <a:latin typeface="Arial"/>
                <a:cs typeface="Arial"/>
              </a:rPr>
              <a:t>, or immediately after GED® test completion.</a:t>
            </a:r>
            <a:endParaRPr lang="en-US">
              <a:latin typeface="Arial"/>
            </a:endParaRPr>
          </a:p>
        </p:txBody>
      </p:sp>
      <p:sp>
        <p:nvSpPr>
          <p:cNvPr id="5" name="TextBox 4">
            <a:extLst>
              <a:ext uri="{FF2B5EF4-FFF2-40B4-BE49-F238E27FC236}">
                <a16:creationId xmlns:a16="http://schemas.microsoft.com/office/drawing/2014/main" id="{9F360AC5-5BB1-6606-0E54-E1F1CE8827E3}"/>
              </a:ext>
            </a:extLst>
          </p:cNvPr>
          <p:cNvSpPr txBox="1"/>
          <p:nvPr/>
        </p:nvSpPr>
        <p:spPr>
          <a:xfrm>
            <a:off x="130383" y="215707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Arial"/>
                <a:cs typeface="Arial"/>
              </a:rPr>
              <a:t>Funds are limited</a:t>
            </a:r>
            <a:endParaRPr lang="en-US" sz="2400" b="1" i="1" dirty="0"/>
          </a:p>
        </p:txBody>
      </p:sp>
      <p:sp>
        <p:nvSpPr>
          <p:cNvPr id="10" name="TextBox 9">
            <a:extLst>
              <a:ext uri="{FF2B5EF4-FFF2-40B4-BE49-F238E27FC236}">
                <a16:creationId xmlns:a16="http://schemas.microsoft.com/office/drawing/2014/main" id="{CD4FCA50-00CA-8A96-DDC5-79AE9C9A274D}"/>
              </a:ext>
            </a:extLst>
          </p:cNvPr>
          <p:cNvSpPr txBox="1"/>
          <p:nvPr/>
        </p:nvSpPr>
        <p:spPr>
          <a:xfrm>
            <a:off x="503207" y="963282"/>
            <a:ext cx="74589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Arial"/>
                <a:cs typeface="Arial"/>
              </a:rPr>
              <a:t>File as soon as possible to qualify for more grants/scholarships from schools.</a:t>
            </a:r>
            <a:endParaRPr lang="en-US"/>
          </a:p>
          <a:p>
            <a:pPr marL="742950" lvl="1" indent="-285750">
              <a:buFont typeface="Courier New"/>
              <a:buChar char="o"/>
            </a:pPr>
            <a:r>
              <a:rPr lang="en-US" dirty="0">
                <a:latin typeface="Arial"/>
                <a:cs typeface="Arial"/>
              </a:rPr>
              <a:t>You can even file the FAFSA/ORSAA before submitting college admissions applications</a:t>
            </a:r>
            <a:endParaRPr lang="en-US" dirty="0">
              <a:cs typeface="Arial"/>
            </a:endParaRPr>
          </a:p>
        </p:txBody>
      </p:sp>
      <p:pic>
        <p:nvPicPr>
          <p:cNvPr id="7" name="Picture 6" descr="C:\Users\bwilliams\AppData\Local\Microsoft\Windows\INetCache\Content.MSO\EF06A088.tmp">
            <a:extLst>
              <a:ext uri="{FF2B5EF4-FFF2-40B4-BE49-F238E27FC236}">
                <a16:creationId xmlns:a16="http://schemas.microsoft.com/office/drawing/2014/main" id="{B01686F0-7353-E72B-73B5-6F5567F5FEF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03454" y="5786752"/>
            <a:ext cx="1650953" cy="705901"/>
          </a:xfrm>
          <a:prstGeom prst="rect">
            <a:avLst/>
          </a:prstGeom>
          <a:noFill/>
          <a:ln>
            <a:noFill/>
          </a:ln>
        </p:spPr>
      </p:pic>
    </p:spTree>
    <p:extLst>
      <p:ext uri="{BB962C8B-B14F-4D97-AF65-F5344CB8AC3E}">
        <p14:creationId xmlns:p14="http://schemas.microsoft.com/office/powerpoint/2010/main" val="108458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66700" y="1028700"/>
            <a:ext cx="8610600" cy="4724400"/>
          </a:xfrm>
        </p:spPr>
      </p:pic>
      <p:sp>
        <p:nvSpPr>
          <p:cNvPr id="8" name="TextBox 7">
            <a:extLst>
              <a:ext uri="{FF2B5EF4-FFF2-40B4-BE49-F238E27FC236}">
                <a16:creationId xmlns:a16="http://schemas.microsoft.com/office/drawing/2014/main" id="{56316BB9-0D9B-4856-A9D2-B5BD835D6396}"/>
              </a:ext>
            </a:extLst>
          </p:cNvPr>
          <p:cNvSpPr txBox="1"/>
          <p:nvPr/>
        </p:nvSpPr>
        <p:spPr>
          <a:xfrm>
            <a:off x="336487" y="206514"/>
            <a:ext cx="8471026" cy="707886"/>
          </a:xfrm>
          <a:prstGeom prst="rect">
            <a:avLst/>
          </a:prstGeom>
          <a:noFill/>
        </p:spPr>
        <p:txBody>
          <a:bodyPr wrap="square">
            <a:spAutoFit/>
          </a:bodyPr>
          <a:lstStyle/>
          <a:p>
            <a:pPr algn="ctr"/>
            <a:r>
              <a:rPr lang="en-US" sz="4000" dirty="0">
                <a:latin typeface="+mj-lt"/>
              </a:rPr>
              <a:t>Multiple Agencies Get FAFSA Data Simultaneously</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65" y="5867400"/>
            <a:ext cx="3200400" cy="885190"/>
          </a:xfrm>
          <a:prstGeom prst="rect">
            <a:avLst/>
          </a:prstGeom>
          <a:noFill/>
          <a:ln>
            <a:noFill/>
          </a:ln>
        </p:spPr>
      </p:pic>
    </p:spTree>
    <p:extLst>
      <p:ext uri="{BB962C8B-B14F-4D97-AF65-F5344CB8AC3E}">
        <p14:creationId xmlns:p14="http://schemas.microsoft.com/office/powerpoint/2010/main" val="413441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762F14-48AA-443B-835F-DDA0EE72113A}"/>
              </a:ext>
            </a:extLst>
          </p:cNvPr>
          <p:cNvGrpSpPr/>
          <p:nvPr/>
        </p:nvGrpSpPr>
        <p:grpSpPr>
          <a:xfrm>
            <a:off x="288053" y="856120"/>
            <a:ext cx="3997830" cy="4812578"/>
            <a:chOff x="482221" y="150126"/>
            <a:chExt cx="5330440" cy="6416771"/>
          </a:xfrm>
        </p:grpSpPr>
        <p:sp>
          <p:nvSpPr>
            <p:cNvPr id="7" name="Rectangle: Diagonal Corners Rounded 6">
              <a:extLst>
                <a:ext uri="{FF2B5EF4-FFF2-40B4-BE49-F238E27FC236}">
                  <a16:creationId xmlns:a16="http://schemas.microsoft.com/office/drawing/2014/main" id="{B11D1262-45C8-42E0-9150-09460756D043}"/>
                </a:ext>
              </a:extLst>
            </p:cNvPr>
            <p:cNvSpPr/>
            <p:nvPr/>
          </p:nvSpPr>
          <p:spPr>
            <a:xfrm>
              <a:off x="482221" y="150126"/>
              <a:ext cx="5330440" cy="6416771"/>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D48B4528-E542-498E-A3E1-741D188BF2DF}"/>
                </a:ext>
              </a:extLst>
            </p:cNvPr>
            <p:cNvSpPr txBox="1"/>
            <p:nvPr/>
          </p:nvSpPr>
          <p:spPr>
            <a:xfrm>
              <a:off x="1062657" y="224060"/>
              <a:ext cx="4560221" cy="1384995"/>
            </a:xfrm>
            <a:prstGeom prst="rect">
              <a:avLst/>
            </a:prstGeom>
            <a:noFill/>
          </p:spPr>
          <p:txBody>
            <a:bodyPr wrap="square" rtlCol="0">
              <a:spAutoFit/>
            </a:bodyPr>
            <a:lstStyle/>
            <a:p>
              <a:r>
                <a:rPr lang="en-US" sz="3000" dirty="0">
                  <a:solidFill>
                    <a:schemeClr val="bg1"/>
                  </a:solidFill>
                  <a:latin typeface="Arial Black" panose="020B0A04020102020204" pitchFamily="34" charset="0"/>
                </a:rPr>
                <a:t>Cost of </a:t>
              </a:r>
            </a:p>
            <a:p>
              <a:r>
                <a:rPr lang="en-US" sz="3300" dirty="0">
                  <a:solidFill>
                    <a:schemeClr val="bg1"/>
                  </a:solidFill>
                  <a:latin typeface="Trebuchet MS" panose="020B0603020202020204" pitchFamily="34" charset="0"/>
                </a:rPr>
                <a:t>Attendance</a:t>
              </a:r>
              <a:endParaRPr lang="en-US" sz="3750" dirty="0">
                <a:solidFill>
                  <a:schemeClr val="bg1"/>
                </a:solidFill>
                <a:latin typeface="Trebuchet MS" panose="020B0603020202020204" pitchFamily="34" charset="0"/>
              </a:endParaRPr>
            </a:p>
          </p:txBody>
        </p:sp>
        <p:pic>
          <p:nvPicPr>
            <p:cNvPr id="6" name="Picture 5" descr="Studying at the library">
              <a:extLst>
                <a:ext uri="{FF2B5EF4-FFF2-40B4-BE49-F238E27FC236}">
                  <a16:creationId xmlns:a16="http://schemas.microsoft.com/office/drawing/2014/main" id="{A4591D3A-430E-438E-AFEF-BBFC81E47FFE}"/>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22856" y="1609055"/>
              <a:ext cx="4449169" cy="4716682"/>
            </a:xfrm>
            <a:prstGeom prst="round2DiagRect">
              <a:avLst/>
            </a:prstGeom>
          </p:spPr>
        </p:pic>
      </p:grpSp>
      <p:sp>
        <p:nvSpPr>
          <p:cNvPr id="9" name="TextBox 8">
            <a:extLst>
              <a:ext uri="{FF2B5EF4-FFF2-40B4-BE49-F238E27FC236}">
                <a16:creationId xmlns:a16="http://schemas.microsoft.com/office/drawing/2014/main" id="{BBFACA57-9A5E-4FEE-BAAA-776E0DAD2D09}"/>
              </a:ext>
            </a:extLst>
          </p:cNvPr>
          <p:cNvSpPr txBox="1"/>
          <p:nvPr/>
        </p:nvSpPr>
        <p:spPr>
          <a:xfrm>
            <a:off x="5014569" y="1022710"/>
            <a:ext cx="3768002" cy="830997"/>
          </a:xfrm>
          <a:prstGeom prst="rect">
            <a:avLst/>
          </a:prstGeom>
          <a:noFill/>
        </p:spPr>
        <p:txBody>
          <a:bodyPr wrap="square" rtlCol="0">
            <a:spAutoFit/>
          </a:bodyPr>
          <a:lstStyle/>
          <a:p>
            <a:pPr algn="ctr"/>
            <a:r>
              <a:rPr lang="en-US" sz="2400" dirty="0">
                <a:latin typeface="Arial Black" panose="020B0A04020102020204" pitchFamily="34" charset="0"/>
              </a:rPr>
              <a:t>Cost of Attendance</a:t>
            </a:r>
          </a:p>
          <a:p>
            <a:pPr algn="ctr"/>
            <a:r>
              <a:rPr lang="en-US" sz="2400" dirty="0">
                <a:latin typeface="Arial Black" panose="020B0A04020102020204" pitchFamily="34" charset="0"/>
              </a:rPr>
              <a:t>(COA)</a:t>
            </a:r>
          </a:p>
        </p:txBody>
      </p:sp>
      <p:cxnSp>
        <p:nvCxnSpPr>
          <p:cNvPr id="10" name="Straight Connector 9">
            <a:extLst>
              <a:ext uri="{FF2B5EF4-FFF2-40B4-BE49-F238E27FC236}">
                <a16:creationId xmlns:a16="http://schemas.microsoft.com/office/drawing/2014/main" id="{21241C68-F859-4DB9-82D4-CFF5E44DE05C}"/>
              </a:ext>
            </a:extLst>
          </p:cNvPr>
          <p:cNvCxnSpPr/>
          <p:nvPr/>
        </p:nvCxnSpPr>
        <p:spPr>
          <a:xfrm>
            <a:off x="6918667" y="1830624"/>
            <a:ext cx="0" cy="4114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792D70-95F7-43A2-B0CA-FEC2371BD923}"/>
              </a:ext>
            </a:extLst>
          </p:cNvPr>
          <p:cNvSpPr txBox="1"/>
          <p:nvPr/>
        </p:nvSpPr>
        <p:spPr>
          <a:xfrm>
            <a:off x="4889291" y="2330656"/>
            <a:ext cx="3985166" cy="3208571"/>
          </a:xfrm>
          <a:prstGeom prst="rect">
            <a:avLst/>
          </a:prstGeom>
          <a:noFill/>
        </p:spPr>
        <p:txBody>
          <a:bodyPr wrap="square" rtlCol="0">
            <a:spAutoFit/>
          </a:bodyPr>
          <a:lstStyle/>
          <a:p>
            <a:pPr marL="214313" indent="-214313">
              <a:buFont typeface="Arial" panose="020B0604020202020204" pitchFamily="34" charset="0"/>
              <a:buChar char="•"/>
            </a:pPr>
            <a:r>
              <a:rPr lang="en-US" sz="1800" b="1" dirty="0">
                <a:solidFill>
                  <a:schemeClr val="accent2"/>
                </a:solidFill>
              </a:rPr>
              <a:t>“Sticker Price” </a:t>
            </a:r>
            <a:r>
              <a:rPr lang="en-US" sz="1800" dirty="0"/>
              <a:t>to attend a college</a:t>
            </a:r>
          </a:p>
          <a:p>
            <a:pPr marL="557213" lvl="1" indent="-214313">
              <a:buFont typeface="Arial" panose="020B0604020202020204" pitchFamily="34" charset="0"/>
              <a:buChar char="•"/>
            </a:pPr>
            <a:r>
              <a:rPr lang="en-US" sz="1500" dirty="0"/>
              <a:t>Average college costs including tuition, fees, books, misc. and living expenses</a:t>
            </a:r>
          </a:p>
          <a:p>
            <a:pPr lvl="1"/>
            <a:endParaRPr lang="en-US" sz="1500" dirty="0"/>
          </a:p>
          <a:p>
            <a:pPr marL="557213" lvl="1" indent="-214313">
              <a:buFont typeface="Arial" panose="020B0604020202020204" pitchFamily="34" charset="0"/>
              <a:buChar char="•"/>
            </a:pPr>
            <a:r>
              <a:rPr lang="en-US" sz="1500" dirty="0"/>
              <a:t>It is NOT your bill</a:t>
            </a:r>
          </a:p>
          <a:p>
            <a:endParaRPr lang="en-US" sz="1800" dirty="0"/>
          </a:p>
          <a:p>
            <a:pPr marL="214313" indent="-214313">
              <a:buFont typeface="Arial" panose="020B0604020202020204" pitchFamily="34" charset="0"/>
              <a:buChar char="•"/>
            </a:pPr>
            <a:r>
              <a:rPr lang="en-US" sz="1800" dirty="0"/>
              <a:t>Costs can </a:t>
            </a:r>
            <a:r>
              <a:rPr lang="en-US" sz="1800" b="1" dirty="0">
                <a:solidFill>
                  <a:schemeClr val="accent2"/>
                </a:solidFill>
              </a:rPr>
              <a:t>vary from school-to-school</a:t>
            </a:r>
          </a:p>
          <a:p>
            <a:endParaRPr lang="en-US" sz="1800" b="1" dirty="0">
              <a:solidFill>
                <a:schemeClr val="accent2"/>
              </a:solidFill>
            </a:endParaRPr>
          </a:p>
          <a:p>
            <a:pPr marL="214313" indent="-214313">
              <a:buFont typeface="Arial" panose="020B0604020202020204" pitchFamily="34" charset="0"/>
              <a:buChar char="•"/>
            </a:pPr>
            <a:r>
              <a:rPr lang="en-US" sz="1800" dirty="0"/>
              <a:t>Used to </a:t>
            </a:r>
            <a:r>
              <a:rPr lang="en-US" sz="1800" b="1" dirty="0">
                <a:solidFill>
                  <a:schemeClr val="accent2"/>
                </a:solidFill>
              </a:rPr>
              <a:t>determine a student’s financial need </a:t>
            </a:r>
            <a:r>
              <a:rPr lang="en-US" sz="1800" dirty="0"/>
              <a:t>calculation</a:t>
            </a:r>
          </a:p>
          <a:p>
            <a:endParaRPr lang="en-US" sz="1800" dirty="0"/>
          </a:p>
          <a:p>
            <a:endParaRPr lang="en-US" sz="1800" dirty="0"/>
          </a:p>
        </p:txBody>
      </p:sp>
      <p:pic>
        <p:nvPicPr>
          <p:cNvPr id="3" name="Picture 2" descr="A picture containing text, font, logo, graphics&#10;&#10;Description automatically generated">
            <a:extLst>
              <a:ext uri="{FF2B5EF4-FFF2-40B4-BE49-F238E27FC236}">
                <a16:creationId xmlns:a16="http://schemas.microsoft.com/office/drawing/2014/main" id="{6C51F081-0AF9-4747-343E-BE8850A01C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62" y="5830380"/>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EEB04737-765D-E0B2-555C-0A68C84B4B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27769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63419"/>
            <a:ext cx="8229600" cy="609600"/>
          </a:xfrm>
        </p:spPr>
        <p:txBody>
          <a:bodyPr>
            <a:normAutofit fontScale="90000"/>
          </a:bodyPr>
          <a:lstStyle/>
          <a:p>
            <a:pPr algn="ctr" eaLnBrk="1" hangingPunct="1"/>
            <a:r>
              <a:rPr lang="en-US" dirty="0"/>
              <a:t>what is cost of attendance? (coa)</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47737"/>
            <a:ext cx="8229600" cy="4962525"/>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910262"/>
            <a:ext cx="3200400" cy="8851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859"/>
            <a:ext cx="7772400" cy="693167"/>
          </a:xfrm>
        </p:spPr>
        <p:txBody>
          <a:bodyPr>
            <a:normAutofit fontScale="90000"/>
          </a:bodyPr>
          <a:lstStyle/>
          <a:p>
            <a:pPr algn="ctr"/>
            <a:r>
              <a:rPr lang="en-US" sz="3100" dirty="0"/>
              <a:t>University of Oregon Cost of Attendance 2024-2025 (ESTIMATED)</a:t>
            </a:r>
          </a:p>
        </p:txBody>
      </p:sp>
      <p:pic>
        <p:nvPicPr>
          <p:cNvPr id="6" name="Picture 5">
            <a:extLst>
              <a:ext uri="{FF2B5EF4-FFF2-40B4-BE49-F238E27FC236}">
                <a16:creationId xmlns:a16="http://schemas.microsoft.com/office/drawing/2014/main" id="{26C3DE1D-E8CA-7A22-3008-08B4B53426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1380" y="950473"/>
            <a:ext cx="6805654" cy="4900981"/>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96" y="5856704"/>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2644BC71-6A97-92FC-ADCD-2577284EEF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93016" y="5943328"/>
            <a:ext cx="1650953" cy="705901"/>
          </a:xfrm>
          <a:prstGeom prst="rect">
            <a:avLst/>
          </a:prstGeom>
          <a:noFill/>
          <a:ln>
            <a:noFill/>
          </a:ln>
        </p:spPr>
      </p:pic>
    </p:spTree>
    <p:extLst>
      <p:ext uri="{BB962C8B-B14F-4D97-AF65-F5344CB8AC3E}">
        <p14:creationId xmlns:p14="http://schemas.microsoft.com/office/powerpoint/2010/main" val="412128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52400"/>
            <a:ext cx="7772400" cy="990600"/>
          </a:xfrm>
        </p:spPr>
        <p:txBody>
          <a:bodyPr>
            <a:normAutofit fontScale="90000"/>
          </a:bodyPr>
          <a:lstStyle/>
          <a:p>
            <a:pPr algn="ctr" eaLnBrk="1" hangingPunct="1"/>
            <a:r>
              <a:rPr lang="en-US" dirty="0"/>
              <a:t>(ESTIMATED) Cost Of Attendance </a:t>
            </a:r>
            <a:br>
              <a:rPr lang="en-US" dirty="0"/>
            </a:br>
            <a:r>
              <a:rPr lang="en-US" dirty="0"/>
              <a:t>Comparison 2025-2026***</a:t>
            </a:r>
          </a:p>
        </p:txBody>
      </p:sp>
      <p:sp>
        <p:nvSpPr>
          <p:cNvPr id="3" name="Content Placeholder 2"/>
          <p:cNvSpPr>
            <a:spLocks noGrp="1"/>
          </p:cNvSpPr>
          <p:nvPr>
            <p:ph idx="1"/>
          </p:nvPr>
        </p:nvSpPr>
        <p:spPr>
          <a:xfrm>
            <a:off x="685799" y="1072309"/>
            <a:ext cx="8047653" cy="4419600"/>
          </a:xfrm>
        </p:spPr>
        <p:txBody>
          <a:bodyPr vert="horz" lIns="91440" tIns="45720" rIns="91440" bIns="45720" rtlCol="0" anchor="t">
            <a:normAutofit fontScale="700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UMPQUA Community College (OR Community College)</a:t>
            </a:r>
          </a:p>
          <a:p>
            <a:pPr marL="548640" lvl="1" indent="-274320">
              <a:lnSpc>
                <a:spcPct val="80000"/>
              </a:lnSpc>
              <a:spcAft>
                <a:spcPts val="0"/>
              </a:spcAft>
              <a:buClr>
                <a:schemeClr val="accent3"/>
              </a:buClr>
              <a:buFont typeface="Wingdings 2"/>
              <a:buChar char=""/>
              <a:defRPr/>
            </a:pPr>
            <a:r>
              <a:rPr lang="en-US" sz="2600" b="1" dirty="0">
                <a:latin typeface="Arial"/>
                <a:cs typeface="Arial"/>
              </a:rPr>
              <a:t>$20,633*	Tuition &amp; Fees - $6,105	Books – $1,599</a:t>
            </a:r>
          </a:p>
          <a:p>
            <a:pPr marL="274320" lvl="1" indent="0">
              <a:lnSpc>
                <a:spcPct val="80000"/>
              </a:lnSpc>
              <a:spcAft>
                <a:spcPts val="0"/>
              </a:spcAft>
              <a:buClr>
                <a:schemeClr val="accent3"/>
              </a:buClr>
              <a:buNone/>
              <a:defRPr/>
            </a:pPr>
            <a:endParaRPr lang="en-US" sz="1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Oregon State University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$36,747**	Tuition &amp; Fees - $15,246	Books – $600</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University of Oregon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$38,607 **	Tuition &amp; Fees - $16,755	Books - $1,395</a:t>
            </a:r>
          </a:p>
          <a:p>
            <a:pPr marL="274320" lvl="1" indent="0">
              <a:lnSpc>
                <a:spcPct val="80000"/>
              </a:lnSpc>
              <a:spcAft>
                <a:spcPts val="0"/>
              </a:spcAft>
              <a:buClr>
                <a:schemeClr val="accent3"/>
              </a:buClr>
              <a:buNone/>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Willamette University (Private)</a:t>
            </a:r>
          </a:p>
          <a:p>
            <a:pPr marL="548640" lvl="1" indent="-274320">
              <a:lnSpc>
                <a:spcPct val="80000"/>
              </a:lnSpc>
              <a:spcAft>
                <a:spcPts val="0"/>
              </a:spcAft>
              <a:buClr>
                <a:schemeClr val="accent3"/>
              </a:buClr>
              <a:buFont typeface="Wingdings 2"/>
              <a:buChar char=""/>
              <a:defRPr/>
            </a:pPr>
            <a:r>
              <a:rPr lang="en-US" sz="2600" b="1" dirty="0">
                <a:latin typeface="Arial"/>
                <a:cs typeface="Arial"/>
              </a:rPr>
              <a:t>$71,254 **	Tuition &amp; Fees - $25,578	Books - $1,252</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a:cs typeface="Arial"/>
              </a:rPr>
              <a:t>*</a:t>
            </a:r>
            <a:r>
              <a:rPr lang="en-US" sz="1800" b="1" dirty="0">
                <a:latin typeface="Arial"/>
                <a:cs typeface="Arial"/>
              </a:rPr>
              <a:t>Living at Home</a:t>
            </a:r>
          </a:p>
          <a:p>
            <a:pPr marL="0" indent="0">
              <a:lnSpc>
                <a:spcPct val="80000"/>
              </a:lnSpc>
              <a:buClr>
                <a:schemeClr val="accent3"/>
              </a:buClr>
              <a:buNone/>
              <a:defRPr/>
            </a:pPr>
            <a:r>
              <a:rPr lang="en-US" sz="2800" b="1" dirty="0">
                <a:latin typeface="Arial"/>
                <a:cs typeface="Arial"/>
              </a:rPr>
              <a:t>**</a:t>
            </a:r>
            <a:r>
              <a:rPr lang="en-US" sz="1800" b="1" dirty="0">
                <a:latin typeface="Arial"/>
                <a:cs typeface="Arial"/>
              </a:rPr>
              <a:t>Living on Campus</a:t>
            </a:r>
          </a:p>
          <a:p>
            <a:pPr marL="0" indent="0">
              <a:lnSpc>
                <a:spcPct val="80000"/>
              </a:lnSpc>
              <a:buClr>
                <a:schemeClr val="accent3"/>
              </a:buClr>
              <a:buNone/>
              <a:defRPr/>
            </a:pPr>
            <a:r>
              <a:rPr lang="en-US" sz="2900" b="1" dirty="0">
                <a:latin typeface="Arial"/>
                <a:cs typeface="Arial"/>
              </a:rPr>
              <a:t>***</a:t>
            </a:r>
            <a:r>
              <a:rPr lang="en-US" sz="1800" b="1" dirty="0">
                <a:latin typeface="Arial"/>
                <a:cs typeface="Arial"/>
              </a:rPr>
              <a:t> As Displayed on Website                             </a:t>
            </a:r>
            <a:r>
              <a:rPr lang="en-US" sz="1800" b="1" dirty="0"/>
              <a:t>                               </a:t>
            </a:r>
          </a:p>
        </p:txBody>
      </p:sp>
      <p:pic>
        <p:nvPicPr>
          <p:cNvPr id="3076" name="Picture 4" descr="Tuition Cost Rgb Color Icon Stock Illustration - Download Image Now - Icon,  Scholarship, Currency - iStock">
            <a:extLst>
              <a:ext uri="{FF2B5EF4-FFF2-40B4-BE49-F238E27FC236}">
                <a16:creationId xmlns:a16="http://schemas.microsoft.com/office/drawing/2014/main" id="{070AB5EF-5543-6B74-6536-786C6FBD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715" y="4135646"/>
            <a:ext cx="250219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491113"/>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EB809CBD-26B4-E897-F1AD-2F67A9F5ED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
        <p:nvSpPr>
          <p:cNvPr id="2" name="TextBox 1">
            <a:extLst>
              <a:ext uri="{FF2B5EF4-FFF2-40B4-BE49-F238E27FC236}">
                <a16:creationId xmlns:a16="http://schemas.microsoft.com/office/drawing/2014/main" id="{272AB5FE-5729-D980-E659-B9DE80C5A564}"/>
              </a:ext>
            </a:extLst>
          </p:cNvPr>
          <p:cNvSpPr txBox="1"/>
          <p:nvPr/>
        </p:nvSpPr>
        <p:spPr>
          <a:xfrm>
            <a:off x="4360078" y="5615823"/>
            <a:ext cx="1031051" cy="369332"/>
          </a:xfrm>
          <a:prstGeom prst="rect">
            <a:avLst/>
          </a:prstGeom>
          <a:noFill/>
        </p:spPr>
        <p:txBody>
          <a:bodyPr wrap="none" rtlCol="0">
            <a:spAutoFit/>
          </a:bodyPr>
          <a:lstStyle/>
          <a:p>
            <a:r>
              <a:rPr lang="en-US" dirty="0"/>
              <a:t>Douglas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52400"/>
            <a:ext cx="7772400" cy="990600"/>
          </a:xfrm>
        </p:spPr>
        <p:txBody>
          <a:bodyPr>
            <a:normAutofit fontScale="90000"/>
          </a:bodyPr>
          <a:lstStyle/>
          <a:p>
            <a:pPr algn="ctr"/>
            <a:r>
              <a:rPr lang="en-US" dirty="0"/>
              <a:t>(ESTIMATED) Cost Of Attendance </a:t>
            </a:r>
            <a:br>
              <a:rPr lang="en-US" dirty="0"/>
            </a:br>
            <a:r>
              <a:rPr lang="en-US" dirty="0"/>
              <a:t>Comparison 2025-2026***</a:t>
            </a:r>
          </a:p>
        </p:txBody>
      </p:sp>
      <p:sp>
        <p:nvSpPr>
          <p:cNvPr id="3" name="Content Placeholder 2"/>
          <p:cNvSpPr>
            <a:spLocks noGrp="1"/>
          </p:cNvSpPr>
          <p:nvPr>
            <p:ph idx="1"/>
          </p:nvPr>
        </p:nvSpPr>
        <p:spPr>
          <a:xfrm>
            <a:off x="685800" y="1072309"/>
            <a:ext cx="7772400" cy="4419600"/>
          </a:xfrm>
        </p:spPr>
        <p:txBody>
          <a:bodyPr vert="horz" lIns="91440" tIns="45720" rIns="91440" bIns="45720" rtlCol="0" anchor="t">
            <a:normAutofit fontScale="700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Klamath Community College (OR Community College)</a:t>
            </a:r>
          </a:p>
          <a:p>
            <a:pPr marL="548640" lvl="1" indent="-274320">
              <a:lnSpc>
                <a:spcPct val="80000"/>
              </a:lnSpc>
              <a:spcAft>
                <a:spcPts val="0"/>
              </a:spcAft>
              <a:buClr>
                <a:schemeClr val="accent3"/>
              </a:buClr>
              <a:buFont typeface="Wingdings 2"/>
              <a:buChar char=""/>
              <a:defRPr/>
            </a:pPr>
            <a:r>
              <a:rPr lang="en-US" sz="2600" b="1" dirty="0">
                <a:latin typeface="Arial"/>
                <a:cs typeface="Arial"/>
              </a:rPr>
              <a:t>$12,059*	Tuition &amp; Fees - $6,300	Books – $1,500</a:t>
            </a:r>
          </a:p>
          <a:p>
            <a:pPr marL="274320" lvl="1" indent="0">
              <a:lnSpc>
                <a:spcPct val="80000"/>
              </a:lnSpc>
              <a:spcAft>
                <a:spcPts val="0"/>
              </a:spcAft>
              <a:buClr>
                <a:schemeClr val="accent3"/>
              </a:buClr>
              <a:buNone/>
              <a:defRPr/>
            </a:pPr>
            <a:endParaRPr lang="en-US" sz="1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Oregon Institute of Technology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$23,625*	Tuition &amp; Fees - $12,529	Books – $1,000</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University of Oregon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$38,607 **	Tuition &amp; Fees - $16,755	Books - $1,395</a:t>
            </a:r>
          </a:p>
          <a:p>
            <a:pPr marL="274320" lvl="1" indent="0">
              <a:lnSpc>
                <a:spcPct val="80000"/>
              </a:lnSpc>
              <a:spcAft>
                <a:spcPts val="0"/>
              </a:spcAft>
              <a:buClr>
                <a:schemeClr val="accent3"/>
              </a:buClr>
              <a:buNone/>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Willamette University (Private)</a:t>
            </a:r>
          </a:p>
          <a:p>
            <a:pPr marL="548640" lvl="1" indent="-274320">
              <a:lnSpc>
                <a:spcPct val="80000"/>
              </a:lnSpc>
              <a:spcAft>
                <a:spcPts val="0"/>
              </a:spcAft>
              <a:buClr>
                <a:schemeClr val="accent3"/>
              </a:buClr>
              <a:buFont typeface="Wingdings 2"/>
              <a:buChar char=""/>
              <a:defRPr/>
            </a:pPr>
            <a:r>
              <a:rPr lang="en-US" sz="2600" b="1" dirty="0">
                <a:latin typeface="Arial"/>
                <a:cs typeface="Arial"/>
              </a:rPr>
              <a:t>$71,254 **	Tuition &amp; Fees - $25,578	Books - $1,252</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a:cs typeface="Arial"/>
              </a:rPr>
              <a:t>*</a:t>
            </a:r>
            <a:r>
              <a:rPr lang="en-US" sz="1800" b="1" dirty="0">
                <a:latin typeface="Arial"/>
                <a:cs typeface="Arial"/>
              </a:rPr>
              <a:t>Living at Home</a:t>
            </a:r>
          </a:p>
          <a:p>
            <a:pPr marL="0" indent="0">
              <a:lnSpc>
                <a:spcPct val="80000"/>
              </a:lnSpc>
              <a:buClr>
                <a:schemeClr val="accent3"/>
              </a:buClr>
              <a:buNone/>
              <a:defRPr/>
            </a:pPr>
            <a:r>
              <a:rPr lang="en-US" sz="2800" b="1" dirty="0">
                <a:latin typeface="Arial"/>
                <a:cs typeface="Arial"/>
              </a:rPr>
              <a:t>**</a:t>
            </a:r>
            <a:r>
              <a:rPr lang="en-US" sz="1800" b="1" dirty="0">
                <a:latin typeface="Arial"/>
                <a:cs typeface="Arial"/>
              </a:rPr>
              <a:t>Living on Campus </a:t>
            </a:r>
          </a:p>
          <a:p>
            <a:pPr marL="0" indent="0">
              <a:lnSpc>
                <a:spcPct val="80000"/>
              </a:lnSpc>
              <a:buClr>
                <a:schemeClr val="accent3"/>
              </a:buClr>
              <a:buNone/>
              <a:defRPr/>
            </a:pPr>
            <a:r>
              <a:rPr lang="en-US" sz="2900" b="1" dirty="0">
                <a:latin typeface="Arial"/>
                <a:cs typeface="Arial"/>
              </a:rPr>
              <a:t>***</a:t>
            </a:r>
            <a:r>
              <a:rPr lang="en-US" sz="1800" b="1" dirty="0">
                <a:latin typeface="Arial"/>
                <a:cs typeface="Arial"/>
              </a:rPr>
              <a:t> As Displayed on Website                             </a:t>
            </a:r>
            <a:r>
              <a:rPr lang="en-US" sz="1800" b="1" dirty="0"/>
              <a:t>                               </a:t>
            </a:r>
          </a:p>
        </p:txBody>
      </p:sp>
      <p:pic>
        <p:nvPicPr>
          <p:cNvPr id="3076" name="Picture 4" descr="Tuition Cost Rgb Color Icon Stock Illustration - Download Image Now - Icon,  Scholarship, Currency - iStock">
            <a:extLst>
              <a:ext uri="{FF2B5EF4-FFF2-40B4-BE49-F238E27FC236}">
                <a16:creationId xmlns:a16="http://schemas.microsoft.com/office/drawing/2014/main" id="{070AB5EF-5543-6B74-6536-786C6FBD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319" y="4182300"/>
            <a:ext cx="250219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491113"/>
            <a:ext cx="3200400" cy="885190"/>
          </a:xfrm>
          <a:prstGeom prst="rect">
            <a:avLst/>
          </a:prstGeom>
          <a:noFill/>
          <a:ln>
            <a:noFill/>
          </a:ln>
        </p:spPr>
      </p:pic>
      <p:sp>
        <p:nvSpPr>
          <p:cNvPr id="6" name="TextBox 5">
            <a:extLst>
              <a:ext uri="{FF2B5EF4-FFF2-40B4-BE49-F238E27FC236}">
                <a16:creationId xmlns:a16="http://schemas.microsoft.com/office/drawing/2014/main" id="{7C9B3C48-442E-662C-26BD-7D0A09140A88}"/>
              </a:ext>
            </a:extLst>
          </p:cNvPr>
          <p:cNvSpPr txBox="1"/>
          <p:nvPr/>
        </p:nvSpPr>
        <p:spPr>
          <a:xfrm>
            <a:off x="4360078" y="5615823"/>
            <a:ext cx="1031051" cy="369332"/>
          </a:xfrm>
          <a:prstGeom prst="rect">
            <a:avLst/>
          </a:prstGeom>
          <a:noFill/>
        </p:spPr>
        <p:txBody>
          <a:bodyPr wrap="none" rtlCol="0">
            <a:spAutoFit/>
          </a:bodyPr>
          <a:lstStyle/>
          <a:p>
            <a:r>
              <a:rPr lang="en-US" dirty="0"/>
              <a:t>Klamath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7B4A4-5681-8466-8F0A-DFD23BA89FAB}"/>
            </a:ext>
          </a:extLst>
        </p:cNvPr>
        <p:cNvGrpSpPr/>
        <p:nvPr/>
      </p:nvGrpSpPr>
      <p:grpSpPr>
        <a:xfrm>
          <a:off x="0" y="0"/>
          <a:ext cx="0" cy="0"/>
          <a:chOff x="0" y="0"/>
          <a:chExt cx="0" cy="0"/>
        </a:xfrm>
      </p:grpSpPr>
      <p:sp>
        <p:nvSpPr>
          <p:cNvPr id="37889" name="Title 1">
            <a:extLst>
              <a:ext uri="{FF2B5EF4-FFF2-40B4-BE49-F238E27FC236}">
                <a16:creationId xmlns:a16="http://schemas.microsoft.com/office/drawing/2014/main" id="{F6DC8F51-F633-5097-2C08-278EA52013F5}"/>
              </a:ext>
            </a:extLst>
          </p:cNvPr>
          <p:cNvSpPr>
            <a:spLocks noGrp="1"/>
          </p:cNvSpPr>
          <p:nvPr>
            <p:ph type="title"/>
          </p:nvPr>
        </p:nvSpPr>
        <p:spPr>
          <a:xfrm>
            <a:off x="685800" y="152400"/>
            <a:ext cx="7772400" cy="990600"/>
          </a:xfrm>
        </p:spPr>
        <p:txBody>
          <a:bodyPr>
            <a:normAutofit fontScale="90000"/>
          </a:bodyPr>
          <a:lstStyle/>
          <a:p>
            <a:pPr algn="ctr"/>
            <a:r>
              <a:rPr lang="en-US" dirty="0"/>
              <a:t>(ESTIMATED) Cost Of Attendance </a:t>
            </a:r>
            <a:br>
              <a:rPr lang="en-US" dirty="0"/>
            </a:br>
            <a:r>
              <a:rPr lang="en-US" dirty="0"/>
              <a:t>Comparison 2025-2026***</a:t>
            </a:r>
          </a:p>
        </p:txBody>
      </p:sp>
      <p:sp>
        <p:nvSpPr>
          <p:cNvPr id="3" name="Content Placeholder 2">
            <a:extLst>
              <a:ext uri="{FF2B5EF4-FFF2-40B4-BE49-F238E27FC236}">
                <a16:creationId xmlns:a16="http://schemas.microsoft.com/office/drawing/2014/main" id="{B4FEC32D-FB36-5782-D41A-623CF2CDFB5A}"/>
              </a:ext>
            </a:extLst>
          </p:cNvPr>
          <p:cNvSpPr>
            <a:spLocks noGrp="1"/>
          </p:cNvSpPr>
          <p:nvPr>
            <p:ph idx="1"/>
          </p:nvPr>
        </p:nvSpPr>
        <p:spPr>
          <a:xfrm>
            <a:off x="685799" y="1072309"/>
            <a:ext cx="7982339" cy="4419600"/>
          </a:xfrm>
        </p:spPr>
        <p:txBody>
          <a:bodyPr vert="horz" lIns="91440" tIns="45720" rIns="91440" bIns="45720" rtlCol="0" anchor="t">
            <a:normAutofit fontScale="625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Southwestern Oregon Community College (OR Community College)</a:t>
            </a:r>
          </a:p>
          <a:p>
            <a:pPr marL="548640" lvl="1" indent="-274320">
              <a:lnSpc>
                <a:spcPct val="80000"/>
              </a:lnSpc>
              <a:spcAft>
                <a:spcPts val="0"/>
              </a:spcAft>
              <a:buClr>
                <a:schemeClr val="accent3"/>
              </a:buClr>
              <a:buFont typeface="Wingdings 2"/>
              <a:buChar char=""/>
              <a:defRPr/>
            </a:pPr>
            <a:r>
              <a:rPr lang="en-US" sz="2600" b="1" dirty="0">
                <a:latin typeface="Arial"/>
                <a:cs typeface="Arial"/>
              </a:rPr>
              <a:t>$20,160*	Tuition &amp; Fees - $7,725	Books - $1,500</a:t>
            </a:r>
          </a:p>
          <a:p>
            <a:pPr marL="274320" lvl="1" indent="0">
              <a:lnSpc>
                <a:spcPct val="80000"/>
              </a:lnSpc>
              <a:spcAft>
                <a:spcPts val="0"/>
              </a:spcAft>
              <a:buClr>
                <a:schemeClr val="accent3"/>
              </a:buClr>
              <a:buNone/>
              <a:defRPr/>
            </a:pPr>
            <a:endParaRPr lang="en-US" sz="1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Southern Oregon University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$23,625*	Tuition &amp; Fees - $13,308	Books - $999</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University of Oregon (OR Public 4-year)</a:t>
            </a:r>
          </a:p>
          <a:p>
            <a:pPr marL="548640" lvl="1" indent="-274320">
              <a:lnSpc>
                <a:spcPct val="80000"/>
              </a:lnSpc>
              <a:spcAft>
                <a:spcPts val="0"/>
              </a:spcAft>
              <a:buClr>
                <a:schemeClr val="accent3"/>
              </a:buClr>
              <a:buFont typeface="Wingdings 2"/>
              <a:buChar char=""/>
              <a:defRPr/>
            </a:pPr>
            <a:r>
              <a:rPr lang="en-US" sz="2600" b="1" dirty="0">
                <a:latin typeface="Arial"/>
                <a:cs typeface="Arial"/>
              </a:rPr>
              <a:t>$38,607 **	Tuition &amp; Fees - $16,755	Books - $1,395</a:t>
            </a:r>
          </a:p>
          <a:p>
            <a:pPr marL="274320" lvl="1" indent="0">
              <a:lnSpc>
                <a:spcPct val="80000"/>
              </a:lnSpc>
              <a:spcAft>
                <a:spcPts val="0"/>
              </a:spcAft>
              <a:buClr>
                <a:schemeClr val="accent3"/>
              </a:buClr>
              <a:buNone/>
              <a:defRPr/>
            </a:pPr>
            <a:endParaRPr lang="en-US" sz="2800" b="1" dirty="0">
              <a:latin typeface="Arial" panose="020B0604020202020204" pitchFamily="34" charset="0"/>
              <a:cs typeface="Arial" panose="020B0604020202020204" pitchFamily="34" charset="0"/>
            </a:endParaRPr>
          </a:p>
          <a:p>
            <a:pPr marL="274320" indent="-274320">
              <a:lnSpc>
                <a:spcPct val="80000"/>
              </a:lnSpc>
              <a:buClr>
                <a:schemeClr val="accent3"/>
              </a:buClr>
              <a:buFont typeface="Wingdings 2"/>
              <a:buChar char=""/>
              <a:defRPr/>
            </a:pPr>
            <a:r>
              <a:rPr lang="en-US" sz="2800" b="1" dirty="0">
                <a:latin typeface="Arial"/>
                <a:cs typeface="Arial"/>
              </a:rPr>
              <a:t>Willamette University (Private)</a:t>
            </a:r>
          </a:p>
          <a:p>
            <a:pPr marL="548640" lvl="1" indent="-274320">
              <a:lnSpc>
                <a:spcPct val="80000"/>
              </a:lnSpc>
              <a:spcAft>
                <a:spcPts val="0"/>
              </a:spcAft>
              <a:buClr>
                <a:schemeClr val="accent3"/>
              </a:buClr>
              <a:buFont typeface="Wingdings 2"/>
              <a:buChar char=""/>
              <a:defRPr/>
            </a:pPr>
            <a:r>
              <a:rPr lang="en-US" sz="2600" b="1" dirty="0">
                <a:latin typeface="Arial"/>
                <a:cs typeface="Arial"/>
              </a:rPr>
              <a:t>$71,254 **	Tuition &amp; Fees - $25,578	Books - $1,252</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a:cs typeface="Arial"/>
              </a:rPr>
              <a:t>*</a:t>
            </a:r>
            <a:r>
              <a:rPr lang="en-US" sz="1800" b="1" dirty="0">
                <a:latin typeface="Arial"/>
                <a:cs typeface="Arial"/>
              </a:rPr>
              <a:t>Living at Home</a:t>
            </a:r>
          </a:p>
          <a:p>
            <a:pPr marL="0" indent="0">
              <a:lnSpc>
                <a:spcPct val="80000"/>
              </a:lnSpc>
              <a:buClr>
                <a:schemeClr val="accent3"/>
              </a:buClr>
              <a:buNone/>
              <a:defRPr/>
            </a:pPr>
            <a:r>
              <a:rPr lang="en-US" sz="2800" b="1" dirty="0">
                <a:latin typeface="Arial"/>
                <a:cs typeface="Arial"/>
              </a:rPr>
              <a:t>**</a:t>
            </a:r>
            <a:r>
              <a:rPr lang="en-US" sz="1800" b="1" dirty="0">
                <a:latin typeface="Arial"/>
                <a:cs typeface="Arial"/>
              </a:rPr>
              <a:t>Living on Campus </a:t>
            </a:r>
          </a:p>
          <a:p>
            <a:pPr marL="0" indent="0">
              <a:lnSpc>
                <a:spcPct val="80000"/>
              </a:lnSpc>
              <a:buClr>
                <a:schemeClr val="accent3"/>
              </a:buClr>
              <a:buNone/>
              <a:defRPr/>
            </a:pPr>
            <a:r>
              <a:rPr lang="en-US" sz="2900" b="1" dirty="0">
                <a:latin typeface="Arial"/>
                <a:cs typeface="Arial"/>
              </a:rPr>
              <a:t>***</a:t>
            </a:r>
            <a:r>
              <a:rPr lang="en-US" sz="1800" b="1" dirty="0">
                <a:latin typeface="Arial"/>
                <a:cs typeface="Arial"/>
              </a:rPr>
              <a:t> As Displayed on Website                             </a:t>
            </a:r>
            <a:r>
              <a:rPr lang="en-US" sz="1800" b="1" dirty="0"/>
              <a:t>                               </a:t>
            </a:r>
          </a:p>
        </p:txBody>
      </p:sp>
      <p:pic>
        <p:nvPicPr>
          <p:cNvPr id="3076" name="Picture 4" descr="Tuition Cost Rgb Color Icon Stock Illustration - Download Image Now - Icon,  Scholarship, Currency - iStock">
            <a:extLst>
              <a:ext uri="{FF2B5EF4-FFF2-40B4-BE49-F238E27FC236}">
                <a16:creationId xmlns:a16="http://schemas.microsoft.com/office/drawing/2014/main" id="{F309A81F-6CCA-DED3-B422-FDF0BA70F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616" y="4051670"/>
            <a:ext cx="250219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14FD488C-7282-152B-FBB2-A13481C716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491113"/>
            <a:ext cx="3200400" cy="885190"/>
          </a:xfrm>
          <a:prstGeom prst="rect">
            <a:avLst/>
          </a:prstGeom>
          <a:noFill/>
          <a:ln>
            <a:noFill/>
          </a:ln>
        </p:spPr>
      </p:pic>
      <p:sp>
        <p:nvSpPr>
          <p:cNvPr id="2" name="TextBox 1">
            <a:extLst>
              <a:ext uri="{FF2B5EF4-FFF2-40B4-BE49-F238E27FC236}">
                <a16:creationId xmlns:a16="http://schemas.microsoft.com/office/drawing/2014/main" id="{5A81CFE0-1E5A-7658-53D4-F46C5397D416}"/>
              </a:ext>
            </a:extLst>
          </p:cNvPr>
          <p:cNvSpPr txBox="1"/>
          <p:nvPr/>
        </p:nvSpPr>
        <p:spPr>
          <a:xfrm>
            <a:off x="4360078" y="5615823"/>
            <a:ext cx="1569660" cy="369332"/>
          </a:xfrm>
          <a:prstGeom prst="rect">
            <a:avLst/>
          </a:prstGeom>
          <a:noFill/>
        </p:spPr>
        <p:txBody>
          <a:bodyPr wrap="none" rtlCol="0">
            <a:spAutoFit/>
          </a:bodyPr>
          <a:lstStyle/>
          <a:p>
            <a:r>
              <a:rPr lang="en-US" dirty="0"/>
              <a:t>Coos &amp; Curry</a:t>
            </a:r>
          </a:p>
        </p:txBody>
      </p:sp>
    </p:spTree>
    <p:extLst>
      <p:ext uri="{BB962C8B-B14F-4D97-AF65-F5344CB8AC3E}">
        <p14:creationId xmlns:p14="http://schemas.microsoft.com/office/powerpoint/2010/main" val="428490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1" y="342900"/>
            <a:ext cx="8458200" cy="609600"/>
          </a:xfrm>
        </p:spPr>
        <p:txBody>
          <a:bodyPr>
            <a:normAutofit fontScale="90000"/>
          </a:bodyPr>
          <a:lstStyle/>
          <a:p>
            <a:pPr algn="ctr" eaLnBrk="1" hangingPunct="1"/>
            <a:r>
              <a:rPr lang="en-US" dirty="0"/>
              <a:t>what is the student aid index? (sai)</a:t>
            </a:r>
          </a:p>
        </p:txBody>
      </p:sp>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3"/>
          <a:stretch>
            <a:fillRect/>
          </a:stretch>
        </p:blipFill>
        <p:spPr>
          <a:xfrm>
            <a:off x="647700" y="1219200"/>
            <a:ext cx="7848600" cy="44196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5905500"/>
            <a:ext cx="3200400" cy="885190"/>
          </a:xfrm>
          <a:prstGeom prst="rect">
            <a:avLst/>
          </a:prstGeom>
          <a:noFill/>
          <a:ln>
            <a:noFill/>
          </a:ln>
        </p:spPr>
      </p:pic>
    </p:spTree>
    <p:extLst>
      <p:ext uri="{BB962C8B-B14F-4D97-AF65-F5344CB8AC3E}">
        <p14:creationId xmlns:p14="http://schemas.microsoft.com/office/powerpoint/2010/main" val="148933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vert="horz" lIns="91440" tIns="45720" rIns="91440" bIns="45720" rtlCol="0" anchor="t">
            <a:noAutofit/>
          </a:bodyPr>
          <a:lstStyle/>
          <a:p>
            <a:pPr fontAlgn="t">
              <a:buFont typeface="Wingdings" panose="05000000000000000000" pitchFamily="2" charset="2"/>
              <a:buChar char="Ø"/>
            </a:pPr>
            <a:r>
              <a:rPr lang="en-US" b="1" dirty="0">
                <a:latin typeface="Arial"/>
                <a:cs typeface="Arial"/>
              </a:rPr>
              <a:t>Providing college and career preparation services</a:t>
            </a:r>
          </a:p>
          <a:p>
            <a:pPr fontAlgn="t">
              <a:buFont typeface="Wingdings" panose="05000000000000000000" pitchFamily="2" charset="2"/>
              <a:buChar char="Ø"/>
            </a:pPr>
            <a:r>
              <a:rPr lang="en-US" b="1" dirty="0">
                <a:latin typeface="Arial"/>
                <a:cs typeface="Arial"/>
              </a:rPr>
              <a:t>Serving students and families since 2003</a:t>
            </a:r>
          </a:p>
          <a:p>
            <a:pPr fontAlgn="t">
              <a:buFont typeface="Wingdings" panose="05000000000000000000" pitchFamily="2" charset="2"/>
              <a:buChar char="Ø"/>
            </a:pPr>
            <a:r>
              <a:rPr lang="en-US" b="1" dirty="0">
                <a:latin typeface="Arial"/>
                <a:cs typeface="Arial"/>
              </a:rPr>
              <a:t>A non-profit organization securing grant funding to be able to provide </a:t>
            </a:r>
            <a:r>
              <a:rPr lang="en-US" b="1" dirty="0">
                <a:highlight>
                  <a:srgbClr val="FFFF00"/>
                </a:highlight>
                <a:latin typeface="Arial"/>
                <a:cs typeface="Arial"/>
              </a:rPr>
              <a:t>free services</a:t>
            </a:r>
            <a:r>
              <a:rPr lang="en-US" b="1" dirty="0">
                <a:latin typeface="Arial"/>
                <a:cs typeface="Arial"/>
              </a:rPr>
              <a:t> and resources to your county.</a:t>
            </a:r>
          </a:p>
          <a:p>
            <a:pPr lvl="1" fontAlgn="t">
              <a:buFont typeface="Wingdings" panose="05000000000000000000" pitchFamily="2" charset="2"/>
              <a:buChar char="Ø"/>
            </a:pPr>
            <a:r>
              <a:rPr lang="en-US" sz="2000" b="1" dirty="0">
                <a:latin typeface="Arial"/>
                <a:cs typeface="Arial"/>
              </a:rPr>
              <a:t>Southern Oregon; Douglas - Klamath</a:t>
            </a:r>
            <a:endParaRPr lang="en-US" sz="2000" b="1" dirty="0">
              <a:highlight>
                <a:srgbClr val="FFFF00"/>
              </a:highlight>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a:cs typeface="Arial"/>
              </a:rPr>
              <a:t>Three primary service lines</a:t>
            </a:r>
          </a:p>
          <a:p>
            <a:pPr lvl="1" fontAlgn="t">
              <a:spcBef>
                <a:spcPts val="0"/>
              </a:spcBef>
              <a:buFont typeface="Wingdings" panose="05000000000000000000" pitchFamily="2" charset="2"/>
              <a:buChar char="Ø"/>
            </a:pPr>
            <a:r>
              <a:rPr lang="en-US" b="1" dirty="0">
                <a:latin typeface="Arial"/>
                <a:cs typeface="Arial"/>
              </a:rPr>
              <a:t>Academic/College Preparation</a:t>
            </a:r>
          </a:p>
          <a:p>
            <a:pPr lvl="1" fontAlgn="t">
              <a:spcBef>
                <a:spcPts val="0"/>
              </a:spcBef>
              <a:buFont typeface="Wingdings" panose="05000000000000000000" pitchFamily="2" charset="2"/>
              <a:buChar char="Ø"/>
            </a:pPr>
            <a:r>
              <a:rPr lang="en-US" b="1" dirty="0">
                <a:latin typeface="Arial"/>
                <a:cs typeface="Arial"/>
              </a:rPr>
              <a:t>Career Exploration</a:t>
            </a:r>
          </a:p>
          <a:p>
            <a:pPr lvl="1" fontAlgn="t">
              <a:spcBef>
                <a:spcPts val="0"/>
              </a:spcBef>
              <a:buFont typeface="Wingdings" panose="05000000000000000000" pitchFamily="2" charset="2"/>
              <a:buChar char="Ø"/>
            </a:pPr>
            <a:r>
              <a:rPr lang="en-US" b="1" dirty="0">
                <a:latin typeface="Arial"/>
                <a:cs typeface="Arial"/>
              </a:rPr>
              <a:t>Financial Aid </a:t>
            </a:r>
            <a:endParaRPr lang="en-US" b="1" dirty="0">
              <a:latin typeface="Arial" panose="020B0604020202020204" pitchFamily="34" charset="0"/>
              <a:cs typeface="Arial" panose="020B0604020202020204" pitchFamily="34" charset="0"/>
            </a:endParaRPr>
          </a:p>
          <a:p>
            <a:pPr marL="0" indent="0" fontAlgn="t">
              <a:spcBef>
                <a:spcPts val="0"/>
              </a:spcBef>
              <a:buNone/>
            </a:pPr>
            <a:endParaRPr lang="en-US" sz="1000" b="1">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a:cs typeface="Arial"/>
              </a:rPr>
              <a:t>Appointments available 	530-244-4022</a:t>
            </a:r>
          </a:p>
        </p:txBody>
      </p:sp>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95909"/>
            <a:ext cx="4267200" cy="1266190"/>
          </a:xfrm>
          <a:prstGeom prst="rect">
            <a:avLst/>
          </a:prstGeom>
          <a:noFill/>
          <a:ln>
            <a:noFill/>
          </a:ln>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124" y="5627318"/>
            <a:ext cx="3200400" cy="885190"/>
          </a:xfrm>
          <a:prstGeom prst="rect">
            <a:avLst/>
          </a:prstGeom>
          <a:noFill/>
          <a:ln>
            <a:noFill/>
          </a:ln>
        </p:spPr>
      </p:pic>
      <p:pic>
        <p:nvPicPr>
          <p:cNvPr id="5" name="Picture 4" descr="C:\Users\bwilliams\AppData\Local\Microsoft\Windows\INetCache\Content.MSO\EF06A088.tmp">
            <a:extLst>
              <a:ext uri="{FF2B5EF4-FFF2-40B4-BE49-F238E27FC236}">
                <a16:creationId xmlns:a16="http://schemas.microsoft.com/office/drawing/2014/main" id="{9626D50A-964D-E5AC-D457-5D50860DAF7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33864" y="5721206"/>
            <a:ext cx="1650953" cy="705901"/>
          </a:xfrm>
          <a:prstGeom prst="rect">
            <a:avLst/>
          </a:prstGeom>
          <a:noFill/>
          <a:ln>
            <a:noFill/>
          </a:ln>
        </p:spPr>
      </p:pic>
    </p:spTree>
    <p:extLst>
      <p:ext uri="{BB962C8B-B14F-4D97-AF65-F5344CB8AC3E}">
        <p14:creationId xmlns:p14="http://schemas.microsoft.com/office/powerpoint/2010/main" val="31826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498717"/>
          </a:xfrm>
        </p:spPr>
        <p:txBody>
          <a:bodyPr>
            <a:normAutofit fontScale="90000"/>
          </a:bodyPr>
          <a:lstStyle/>
          <a:p>
            <a:pPr algn="ctr" eaLnBrk="1" hangingPunct="1"/>
            <a:r>
              <a:rPr lang="en-US" dirty="0"/>
              <a:t>Financial Aid OFFErs</a:t>
            </a:r>
          </a:p>
        </p:txBody>
      </p:sp>
      <p:sp>
        <p:nvSpPr>
          <p:cNvPr id="77826" name="Content Placeholder 2"/>
          <p:cNvSpPr>
            <a:spLocks noGrp="1"/>
          </p:cNvSpPr>
          <p:nvPr>
            <p:ph idx="1"/>
          </p:nvPr>
        </p:nvSpPr>
        <p:spPr>
          <a:xfrm>
            <a:off x="266700" y="780883"/>
            <a:ext cx="8610600" cy="5010316"/>
          </a:xfrm>
        </p:spPr>
        <p:txBody>
          <a:bodyPr>
            <a:normAutofit fontScale="85000" lnSpcReduction="20000"/>
          </a:bodyPr>
          <a:lstStyle/>
          <a:p>
            <a:pPr marL="0" indent="0" eaLnBrk="1" fontAlgn="auto" hangingPunct="1">
              <a:lnSpc>
                <a:spcPct val="120000"/>
              </a:lnSpc>
              <a:spcBef>
                <a:spcPts val="0"/>
              </a:spcBef>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Applied to the school</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listed the school on your FAFSA (can list up to 20)</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dirty="0">
              <a:latin typeface="Arial" panose="020B0604020202020204" pitchFamily="34" charset="0"/>
              <a:cs typeface="Arial" panose="020B0604020202020204" pitchFamily="34" charset="0"/>
            </a:endParaRPr>
          </a:p>
          <a:p>
            <a:pPr eaLnBrk="1" hangingPunct="1">
              <a:defRPr/>
            </a:pPr>
            <a:r>
              <a:rPr lang="en-US" sz="2800" dirty="0">
                <a:latin typeface="Arial" panose="020B0604020202020204" pitchFamily="34" charset="0"/>
                <a:cs typeface="Arial" panose="020B0604020202020204" pitchFamily="34" charset="0"/>
              </a:rPr>
              <a:t>Example: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COA			$29,000  </a:t>
            </a:r>
            <a:r>
              <a:rPr lang="en-US" sz="2100" dirty="0">
                <a:latin typeface="Arial" panose="020B0604020202020204" pitchFamily="34" charset="0"/>
                <a:cs typeface="Arial" panose="020B0604020202020204" pitchFamily="34" charset="0"/>
              </a:rPr>
              <a:t>(School Cost of Attendance)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-SAI		        -	$  4,000  </a:t>
            </a:r>
            <a:r>
              <a:rPr lang="en-US" sz="2100" dirty="0">
                <a:latin typeface="Arial" panose="020B0604020202020204" pitchFamily="34" charset="0"/>
                <a:cs typeface="Arial" panose="020B0604020202020204" pitchFamily="34" charset="0"/>
              </a:rPr>
              <a:t>(Your Student Aid Index)</a:t>
            </a:r>
          </a:p>
          <a:p>
            <a:pPr marL="0" indent="0">
              <a:buNone/>
            </a:pPr>
            <a:r>
              <a:rPr lang="en-US" sz="2800" dirty="0">
                <a:solidFill>
                  <a:srgbClr val="FF0000"/>
                </a:solidFill>
                <a:latin typeface="Arial" panose="020B0604020202020204" pitchFamily="34" charset="0"/>
                <a:cs typeface="Arial" panose="020B0604020202020204" pitchFamily="34" charset="0"/>
              </a:rPr>
              <a:t>	 Financial Need	$25,000</a:t>
            </a:r>
          </a:p>
          <a:p>
            <a:pPr marL="0" indent="0">
              <a:buNone/>
            </a:pPr>
            <a:endParaRPr lang="en-US" sz="900" dirty="0">
              <a:solidFill>
                <a:srgbClr val="FF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Schools offer varying amounts of financial aid, some more generous than others</a:t>
            </a: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Applying to multiple schools gives you more financial aid offers to consider</a:t>
            </a:r>
          </a:p>
          <a:p>
            <a:pPr marL="393700" lvl="1" indent="0" eaLnBrk="1" hangingPunct="1">
              <a:buFont typeface="Wingdings 2" pitchFamily="18" charset="2"/>
              <a:buNone/>
              <a:defRPr/>
            </a:pPr>
            <a:endParaRPr lang="en-US" sz="2800"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3733800" y="3429000"/>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6763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spTree>
    <p:extLst>
      <p:ext uri="{BB962C8B-B14F-4D97-AF65-F5344CB8AC3E}">
        <p14:creationId xmlns:p14="http://schemas.microsoft.com/office/powerpoint/2010/main" val="26797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457200" y="890423"/>
            <a:ext cx="8229600" cy="376086"/>
          </a:xfrm>
          <a:solidFill>
            <a:schemeClr val="bg1"/>
          </a:solidFill>
        </p:spPr>
        <p:txBody>
          <a:bodyPr>
            <a:normAutofit fontScale="85000" lnSpcReduction="20000"/>
          </a:bodyPr>
          <a:lstStyle/>
          <a:p>
            <a:pPr marL="0" indent="0" algn="ctr">
              <a:buNone/>
            </a:pPr>
            <a:r>
              <a:rPr lang="en-US" sz="2800" b="1" dirty="0">
                <a:latin typeface="Arial" panose="020B0604020202020204" pitchFamily="34" charset="0"/>
                <a:cs typeface="Arial" panose="020B0604020202020204" pitchFamily="34" charset="0"/>
              </a:rPr>
              <a:t>Federal Aid Programs - </a:t>
            </a:r>
            <a:r>
              <a:rPr lang="en-US" sz="2800" b="1" dirty="0">
                <a:solidFill>
                  <a:schemeClr val="accent1"/>
                </a:solidFill>
                <a:latin typeface="Arial" panose="020B0604020202020204" pitchFamily="34" charset="0"/>
                <a:cs typeface="Arial" panose="020B0604020202020204" pitchFamily="34" charset="0"/>
              </a:rPr>
              <a:t>2025-2026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6" name="Picture 5">
            <a:extLst>
              <a:ext uri="{FF2B5EF4-FFF2-40B4-BE49-F238E27FC236}">
                <a16:creationId xmlns:a16="http://schemas.microsoft.com/office/drawing/2014/main" id="{91E862AE-F198-5876-F109-EB12EFD08007}"/>
              </a:ext>
            </a:extLst>
          </p:cNvPr>
          <p:cNvPicPr>
            <a:picLocks noChangeAspect="1"/>
          </p:cNvPicPr>
          <p:nvPr/>
        </p:nvPicPr>
        <p:blipFill>
          <a:blip r:embed="rId3"/>
          <a:stretch>
            <a:fillRect/>
          </a:stretch>
        </p:blipFill>
        <p:spPr>
          <a:xfrm>
            <a:off x="66675" y="1266509"/>
            <a:ext cx="9010650" cy="4462778"/>
          </a:xfrm>
          <a:prstGeom prst="rect">
            <a:avLst/>
          </a:prstGeom>
        </p:spPr>
      </p:pic>
    </p:spTree>
    <p:extLst>
      <p:ext uri="{BB962C8B-B14F-4D97-AF65-F5344CB8AC3E}">
        <p14:creationId xmlns:p14="http://schemas.microsoft.com/office/powerpoint/2010/main" val="400296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799"/>
          </a:xfrm>
        </p:spPr>
        <p:txBody>
          <a:bodyPr>
            <a:normAutofit/>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76200" y="843114"/>
            <a:ext cx="8991600" cy="376086"/>
          </a:xfrm>
          <a:solidFill>
            <a:schemeClr val="bg1"/>
          </a:solidFill>
        </p:spPr>
        <p:txBody>
          <a:bodyPr>
            <a:normAutofit fontScale="77500" lnSpcReduction="20000"/>
          </a:bodyPr>
          <a:lstStyle/>
          <a:p>
            <a:pPr marL="0" indent="0" algn="ctr">
              <a:buNone/>
            </a:pPr>
            <a:r>
              <a:rPr lang="en-US" sz="2800" b="1" dirty="0">
                <a:latin typeface="Arial" panose="020B0604020202020204" pitchFamily="34" charset="0"/>
                <a:cs typeface="Arial" panose="020B0604020202020204" pitchFamily="34" charset="0"/>
              </a:rPr>
              <a:t>Federal Pell Grant Program Aid Program - </a:t>
            </a:r>
            <a:r>
              <a:rPr lang="en-US" sz="2800" b="1" dirty="0">
                <a:solidFill>
                  <a:schemeClr val="accent1"/>
                </a:solidFill>
                <a:latin typeface="Arial" panose="020B0604020202020204" pitchFamily="34" charset="0"/>
                <a:cs typeface="Arial" panose="020B0604020202020204" pitchFamily="34" charset="0"/>
              </a:rPr>
              <a:t>2026-2027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9" name="Picture 8">
            <a:extLst>
              <a:ext uri="{FF2B5EF4-FFF2-40B4-BE49-F238E27FC236}">
                <a16:creationId xmlns:a16="http://schemas.microsoft.com/office/drawing/2014/main" id="{FB5E9FBA-9F03-E4B9-22C6-2F22735D97F8}"/>
              </a:ext>
            </a:extLst>
          </p:cNvPr>
          <p:cNvPicPr>
            <a:picLocks noChangeAspect="1"/>
          </p:cNvPicPr>
          <p:nvPr/>
        </p:nvPicPr>
        <p:blipFill>
          <a:blip r:embed="rId3"/>
          <a:stretch>
            <a:fillRect/>
          </a:stretch>
        </p:blipFill>
        <p:spPr>
          <a:xfrm>
            <a:off x="76200" y="1295400"/>
            <a:ext cx="8991600" cy="4343400"/>
          </a:xfrm>
          <a:prstGeom prst="rect">
            <a:avLst/>
          </a:prstGeom>
        </p:spPr>
      </p:pic>
    </p:spTree>
    <p:extLst>
      <p:ext uri="{BB962C8B-B14F-4D97-AF65-F5344CB8AC3E}">
        <p14:creationId xmlns:p14="http://schemas.microsoft.com/office/powerpoint/2010/main" val="241223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05968"/>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04800" y="762000"/>
            <a:ext cx="8534400" cy="4980826"/>
          </a:xfrm>
          <a:solidFill>
            <a:schemeClr val="bg1"/>
          </a:solidFill>
        </p:spPr>
        <p:txBody>
          <a:bodyPr>
            <a:normAutofit fontScale="850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Federal Aid Programs - </a:t>
            </a:r>
            <a:r>
              <a:rPr lang="en-US" sz="2400" b="1" dirty="0">
                <a:solidFill>
                  <a:schemeClr val="accent1"/>
                </a:solidFill>
                <a:latin typeface="Arial" panose="020B0604020202020204" pitchFamily="34" charset="0"/>
                <a:cs typeface="Arial" panose="020B0604020202020204" pitchFamily="34" charset="0"/>
              </a:rPr>
              <a:t>2025-2026 Information</a:t>
            </a:r>
          </a:p>
          <a:p>
            <a:pPr marL="0" indent="0">
              <a:buNone/>
            </a:pPr>
            <a:endParaRPr lang="en-US" sz="1500" b="1" dirty="0">
              <a:solidFill>
                <a:schemeClr val="accent1"/>
              </a:solidFill>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How is a Pell Grant Award determined?</a:t>
            </a:r>
          </a:p>
          <a:p>
            <a:pPr lvl="2"/>
            <a:r>
              <a:rPr lang="en-US" sz="2200" dirty="0">
                <a:latin typeface="Arial" panose="020B0604020202020204" pitchFamily="34" charset="0"/>
                <a:cs typeface="Arial" panose="020B0604020202020204" pitchFamily="34" charset="0"/>
              </a:rPr>
              <a:t>An automatic Maximum Pell Grant Award of $7,395 per year – Max Pell</a:t>
            </a:r>
          </a:p>
          <a:p>
            <a:pPr marL="548640" lvl="2" indent="0">
              <a:buNone/>
            </a:pPr>
            <a:r>
              <a:rPr lang="en-US" sz="2200" dirty="0">
                <a:latin typeface="Arial" panose="020B0604020202020204" pitchFamily="34" charset="0"/>
                <a:cs typeface="Arial" panose="020B0604020202020204" pitchFamily="34" charset="0"/>
              </a:rPr>
              <a:t> 	(see eligibility chart) </a:t>
            </a:r>
          </a:p>
          <a:p>
            <a:pPr lvl="2"/>
            <a:endParaRPr lang="en-US" sz="15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SAI-calculated Pell Grant</a:t>
            </a:r>
          </a:p>
          <a:p>
            <a:pPr lvl="3"/>
            <a:r>
              <a:rPr lang="en-US" sz="2200" dirty="0">
                <a:latin typeface="Arial" panose="020B0604020202020204" pitchFamily="34" charset="0"/>
                <a:cs typeface="Arial" panose="020B0604020202020204" pitchFamily="34" charset="0"/>
              </a:rPr>
              <a:t>Maximum Pell Grant (i.e., $7,395) – SAI = Pell Award</a:t>
            </a:r>
          </a:p>
          <a:p>
            <a:pPr marL="822960" lvl="3" indent="0">
              <a:buNone/>
            </a:pPr>
            <a:endParaRPr lang="en-US" sz="15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A Minimum Pell Grant Award of $740 – Min Pell (i.e., 10% of Max Pell) </a:t>
            </a:r>
          </a:p>
          <a:p>
            <a:pPr marL="548640" lvl="2" indent="0">
              <a:buNone/>
            </a:pPr>
            <a:r>
              <a:rPr lang="en-US" sz="2200" dirty="0">
                <a:latin typeface="Arial" panose="020B0604020202020204" pitchFamily="34" charset="0"/>
                <a:cs typeface="Arial" panose="020B0604020202020204" pitchFamily="34" charset="0"/>
              </a:rPr>
              <a:t>	(see eligibility chart) – Min Pell</a:t>
            </a:r>
          </a:p>
          <a:p>
            <a:pPr lvl="3"/>
            <a:r>
              <a:rPr lang="en-US" sz="2200" dirty="0">
                <a:latin typeface="Arial" panose="020B0604020202020204" pitchFamily="34" charset="0"/>
                <a:cs typeface="Arial" panose="020B0604020202020204" pitchFamily="34" charset="0"/>
              </a:rPr>
              <a:t>Students prevented from getting a Pell Grant if SAI exceeds 14,790</a:t>
            </a:r>
          </a:p>
          <a:p>
            <a:pPr lvl="3"/>
            <a:endParaRPr lang="en-US" sz="15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Federal Student Aid Estimator</a:t>
            </a:r>
          </a:p>
          <a:p>
            <a:pPr lvl="2"/>
            <a:r>
              <a:rPr lang="en-US" sz="2200" dirty="0">
                <a:latin typeface="Arial" panose="020B0604020202020204" pitchFamily="34" charset="0"/>
                <a:cs typeface="Arial" panose="020B0604020202020204" pitchFamily="34" charset="0"/>
              </a:rPr>
              <a:t>studentaid.gov/aid-estimator</a:t>
            </a:r>
          </a:p>
          <a:p>
            <a:pPr lvl="3"/>
            <a:r>
              <a:rPr lang="en-US" sz="2200" dirty="0">
                <a:latin typeface="Arial" panose="020B0604020202020204" pitchFamily="34" charset="0"/>
                <a:cs typeface="Arial" panose="020B0604020202020204" pitchFamily="34" charset="0"/>
              </a:rPr>
              <a:t>Calculates Student Aid Index (SAI) and gives federal financial aid estimate (Pell Grant)</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26" name="Picture 2" descr="ACP">
            <a:extLst>
              <a:ext uri="{FF2B5EF4-FFF2-40B4-BE49-F238E27FC236}">
                <a16:creationId xmlns:a16="http://schemas.microsoft.com/office/drawing/2014/main" id="{145F60D9-834C-44EA-B953-69E0DAE0C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19050"/>
            <a:ext cx="153352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7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81000" y="893913"/>
            <a:ext cx="8305800" cy="4821087"/>
          </a:xfrm>
          <a:solidFill>
            <a:schemeClr val="bg1"/>
          </a:solidFill>
        </p:spPr>
        <p:txBody>
          <a:bodyPr>
            <a:normAutofit fontScale="925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California Aid Programs</a:t>
            </a:r>
            <a:r>
              <a:rPr lang="en-US" sz="2400" b="1" dirty="0">
                <a:solidFill>
                  <a:srgbClr val="0070C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 </a:t>
            </a:r>
            <a:r>
              <a:rPr lang="en-US" sz="2400" b="1" dirty="0">
                <a:solidFill>
                  <a:schemeClr val="accent1"/>
                </a:solidFill>
                <a:latin typeface="Arial" panose="020B0604020202020204" pitchFamily="34" charset="0"/>
                <a:cs typeface="Arial" panose="020B0604020202020204" pitchFamily="34" charset="0"/>
              </a:rPr>
              <a:t>2025-2026 Information</a:t>
            </a:r>
          </a:p>
          <a:p>
            <a:pPr>
              <a:buFont typeface="Wingdings" panose="05000000000000000000" pitchFamily="2" charset="2"/>
              <a:buChar char="Ø"/>
            </a:pPr>
            <a:endParaRPr lang="en-US" sz="1100" b="1" dirty="0">
              <a:solidFill>
                <a:schemeClr val="accent1"/>
              </a:solidFill>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 Grant</a:t>
            </a:r>
            <a:r>
              <a:rPr lang="en-US" sz="2800"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$1,648 - $16,582/year </a:t>
            </a:r>
            <a:r>
              <a:rPr lang="en-US" sz="2800" dirty="0">
                <a:latin typeface="Arial" panose="020B0604020202020204" pitchFamily="34" charset="0"/>
                <a:cs typeface="Arial" panose="020B0604020202020204" pitchFamily="34" charset="0"/>
              </a:rPr>
              <a:t>(4 years max)</a:t>
            </a:r>
          </a:p>
          <a:p>
            <a:pPr lvl="1"/>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College Promise Program</a:t>
            </a:r>
          </a:p>
          <a:p>
            <a:pPr lvl="2"/>
            <a:r>
              <a:rPr lang="en-US" sz="2400" dirty="0">
                <a:latin typeface="Arial" panose="020B0604020202020204" pitchFamily="34" charset="0"/>
                <a:cs typeface="Arial" panose="020B0604020202020204" pitchFamily="34" charset="0"/>
              </a:rPr>
              <a:t>First 2 years of community college tuition-free for lower income students who file a FAFSA/CADAA</a:t>
            </a:r>
          </a:p>
          <a:p>
            <a:pPr lvl="2"/>
            <a:endParaRPr lang="en-US" sz="11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Shasta Promise – Shasta College</a:t>
            </a:r>
          </a:p>
          <a:p>
            <a:pPr lvl="2"/>
            <a:r>
              <a:rPr lang="en-US" sz="2400" dirty="0">
                <a:latin typeface="Arial" panose="020B0604020202020204" pitchFamily="34" charset="0"/>
                <a:cs typeface="Arial" panose="020B0604020202020204" pitchFamily="34" charset="0"/>
              </a:rPr>
              <a:t>Full-time student + file a FAFSA/CADAA = free tuition (regardless of income)</a:t>
            </a:r>
          </a:p>
          <a:p>
            <a:pPr lvl="2"/>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Middle Class Scholarship (MCS) - Up to $250,000 income and $250,000 assets</a:t>
            </a: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and approved schools in California</a:t>
            </a:r>
          </a:p>
          <a:p>
            <a:pPr>
              <a:buFont typeface="Wingdings" panose="05000000000000000000" pitchFamily="2" charset="2"/>
              <a:buChar char="Ø"/>
            </a:pPr>
            <a:endParaRPr lang="en-US" sz="2400" b="1" dirty="0">
              <a:solidFill>
                <a:schemeClr val="accent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74876A-5255-AF43-ADB9-C5C4A7B58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327495" cy="127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Tree>
    <p:extLst>
      <p:ext uri="{BB962C8B-B14F-4D97-AF65-F5344CB8AC3E}">
        <p14:creationId xmlns:p14="http://schemas.microsoft.com/office/powerpoint/2010/main" val="266912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a:solidFill>
                <a:srgbClr val="FF0000"/>
              </a:solidFill>
            </a:endParaRPr>
          </a:p>
          <a:p>
            <a:pPr fontAlgn="auto">
              <a:spcAft>
                <a:spcPts val="0"/>
              </a:spcAft>
            </a:pPr>
            <a:endParaRPr lang="en-US" sz="320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359414" y="295566"/>
            <a:ext cx="3182497" cy="3724096"/>
          </a:xfrm>
          <a:prstGeom prst="rect">
            <a:avLst/>
          </a:prstGeom>
        </p:spPr>
        <p:txBody>
          <a:bodyPr wrap="square" lIns="91440" tIns="45720" rIns="91440" bIns="45720" anchor="t">
            <a:spAutoFit/>
          </a:bodyPr>
          <a:lstStyle/>
          <a:p>
            <a:pPr fontAlgn="auto">
              <a:spcAft>
                <a:spcPts val="0"/>
              </a:spcAft>
            </a:pPr>
            <a:r>
              <a:rPr lang="en-US" sz="2800" dirty="0">
                <a:solidFill>
                  <a:srgbClr val="FF0000"/>
                </a:solidFill>
                <a:latin typeface="+mj-lt"/>
              </a:rPr>
              <a:t>Oregon Opportunity Grant</a:t>
            </a:r>
          </a:p>
          <a:p>
            <a:pPr fontAlgn="auto">
              <a:spcAft>
                <a:spcPts val="0"/>
              </a:spcAft>
            </a:pPr>
            <a:endParaRPr lang="en-US" dirty="0">
              <a:solidFill>
                <a:srgbClr val="C00000"/>
              </a:solidFill>
              <a:latin typeface="Times New Roman"/>
              <a:cs typeface="Times New Roman"/>
            </a:endParaRPr>
          </a:p>
          <a:p>
            <a:pPr>
              <a:spcAft>
                <a:spcPts val="0"/>
              </a:spcAft>
            </a:pPr>
            <a:r>
              <a:rPr lang="en-US" dirty="0">
                <a:solidFill>
                  <a:srgbClr val="C00000"/>
                </a:solidFill>
                <a:latin typeface="Times New Roman"/>
                <a:cs typeface="Times New Roman"/>
              </a:rPr>
              <a:t>Awards given to students with the greatest financial need, based on their SAI.  Awards start in spring until funds are exhausted for the year.  </a:t>
            </a:r>
            <a:endParaRPr lang="en-US" sz="2800">
              <a:solidFill>
                <a:srgbClr val="FF0000"/>
              </a:solidFill>
              <a:latin typeface="Rockwell Condensed" panose="02060603050405020104"/>
              <a:cs typeface="Times New Roman"/>
            </a:endParaRPr>
          </a:p>
          <a:p>
            <a:pPr>
              <a:spcAft>
                <a:spcPts val="0"/>
              </a:spcAft>
            </a:pPr>
            <a:endParaRPr lang="en-US">
              <a:solidFill>
                <a:srgbClr val="C00000"/>
              </a:solidFill>
              <a:latin typeface="Times New Roman"/>
              <a:cs typeface="Times New Roman"/>
            </a:endParaRPr>
          </a:p>
          <a:p>
            <a:pPr>
              <a:spcAft>
                <a:spcPts val="0"/>
              </a:spcAft>
            </a:pPr>
            <a:r>
              <a:rPr lang="en-US" dirty="0">
                <a:solidFill>
                  <a:srgbClr val="C00000"/>
                </a:solidFill>
                <a:latin typeface="Times New Roman"/>
                <a:cs typeface="Times New Roman"/>
              </a:rPr>
              <a:t>SUBMIT FAFSA or ORSAA as soon as possible after October 1 each year. </a:t>
            </a:r>
            <a:endParaRPr lang="en-US" dirty="0"/>
          </a:p>
          <a:p>
            <a:pPr fontAlgn="auto">
              <a:spcAft>
                <a:spcPts val="0"/>
              </a:spcAft>
            </a:pPr>
            <a:endParaRPr lang="en-US">
              <a:solidFill>
                <a:srgbClr val="FF0000"/>
              </a:solidFill>
              <a:latin typeface="Times New Roman" panose="02020603050405020304" pitchFamily="18" charset="0"/>
              <a:cs typeface="Times New Roman" panose="02020603050405020304" pitchFamily="18"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79" y="5722976"/>
            <a:ext cx="3200400" cy="885190"/>
          </a:xfrm>
          <a:prstGeom prst="rect">
            <a:avLst/>
          </a:prstGeom>
          <a:noFill/>
          <a:ln>
            <a:noFill/>
          </a:ln>
        </p:spPr>
      </p:pic>
      <p:sp>
        <p:nvSpPr>
          <p:cNvPr id="6" name="TextBox 5">
            <a:extLst>
              <a:ext uri="{FF2B5EF4-FFF2-40B4-BE49-F238E27FC236}">
                <a16:creationId xmlns:a16="http://schemas.microsoft.com/office/drawing/2014/main" id="{BADCA478-60E5-87DC-0D45-223698ADA2C1}"/>
              </a:ext>
            </a:extLst>
          </p:cNvPr>
          <p:cNvSpPr txBox="1"/>
          <p:nvPr/>
        </p:nvSpPr>
        <p:spPr>
          <a:xfrm>
            <a:off x="3592347" y="458936"/>
            <a:ext cx="498292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Arial"/>
                <a:cs typeface="Arial"/>
              </a:rPr>
              <a:t>Students enrolled full-time for a full-year in 2026-27:</a:t>
            </a:r>
            <a:endParaRPr lang="en-US" dirty="0">
              <a:latin typeface="Arial"/>
            </a:endParaRPr>
          </a:p>
          <a:p>
            <a:endParaRPr lang="en-US" dirty="0">
              <a:solidFill>
                <a:srgbClr val="333333"/>
              </a:solidFill>
              <a:latin typeface="Arial"/>
              <a:cs typeface="Arial"/>
            </a:endParaRPr>
          </a:p>
          <a:p>
            <a:r>
              <a:rPr lang="en-US" b="1" dirty="0">
                <a:solidFill>
                  <a:srgbClr val="333333"/>
                </a:solidFill>
                <a:latin typeface="Arial"/>
                <a:cs typeface="Arial"/>
              </a:rPr>
              <a:t>Community College</a:t>
            </a:r>
            <a:br>
              <a:rPr lang="en-US" b="1" dirty="0">
                <a:cs typeface="Arial"/>
              </a:rPr>
            </a:br>
            <a:r>
              <a:rPr lang="en-US" b="1" dirty="0">
                <a:solidFill>
                  <a:srgbClr val="333333"/>
                </a:solidFill>
                <a:latin typeface="Arial"/>
                <a:cs typeface="Arial"/>
              </a:rPr>
              <a:t>$1,182 - $4,272</a:t>
            </a:r>
            <a:endParaRPr lang="en-US" dirty="0">
              <a:latin typeface="Arial"/>
            </a:endParaRPr>
          </a:p>
          <a:p>
            <a:endParaRPr lang="en-US" b="1" dirty="0">
              <a:solidFill>
                <a:srgbClr val="333333"/>
              </a:solidFill>
              <a:latin typeface="Arial"/>
              <a:cs typeface="Arial"/>
            </a:endParaRPr>
          </a:p>
          <a:p>
            <a:r>
              <a:rPr lang="en-US" b="1" dirty="0">
                <a:solidFill>
                  <a:srgbClr val="333333"/>
                </a:solidFill>
                <a:latin typeface="Arial"/>
                <a:cs typeface="Arial"/>
              </a:rPr>
              <a:t>BAS Program at Community College</a:t>
            </a:r>
            <a:br>
              <a:rPr lang="en-US" b="1" dirty="0">
                <a:cs typeface="Arial"/>
              </a:rPr>
            </a:br>
            <a:r>
              <a:rPr lang="en-US" b="1" dirty="0">
                <a:solidFill>
                  <a:srgbClr val="333333"/>
                </a:solidFill>
                <a:latin typeface="Arial"/>
                <a:cs typeface="Arial"/>
              </a:rPr>
              <a:t>$1,452 - $5,964</a:t>
            </a:r>
            <a:endParaRPr lang="en-US" dirty="0">
              <a:cs typeface="Arial" charset="0"/>
            </a:endParaRPr>
          </a:p>
          <a:p>
            <a:endParaRPr lang="en-US" b="1" dirty="0">
              <a:solidFill>
                <a:srgbClr val="333333"/>
              </a:solidFill>
              <a:latin typeface="Arial"/>
              <a:cs typeface="Arial"/>
            </a:endParaRPr>
          </a:p>
          <a:p>
            <a:r>
              <a:rPr lang="en-US" b="1" dirty="0">
                <a:solidFill>
                  <a:srgbClr val="333333"/>
                </a:solidFill>
                <a:latin typeface="Arial"/>
                <a:cs typeface="Arial"/>
              </a:rPr>
              <a:t>4-Year College or University</a:t>
            </a:r>
            <a:br>
              <a:rPr lang="en-US" b="1" dirty="0">
                <a:cs typeface="Arial"/>
              </a:rPr>
            </a:br>
            <a:r>
              <a:rPr lang="en-US" b="1" dirty="0">
                <a:solidFill>
                  <a:srgbClr val="333333"/>
                </a:solidFill>
                <a:latin typeface="Arial"/>
                <a:cs typeface="Arial"/>
              </a:rPr>
              <a:t>$1,740 - $7,800</a:t>
            </a:r>
            <a:endParaRPr lang="en-US" dirty="0">
              <a:solidFill>
                <a:srgbClr val="000000"/>
              </a:solidFill>
              <a:cs typeface="Arial" charset="0"/>
            </a:endParaRPr>
          </a:p>
          <a:p>
            <a:endParaRPr lang="en-US" b="1" dirty="0">
              <a:solidFill>
                <a:srgbClr val="333333"/>
              </a:solidFill>
              <a:cs typeface="Arial"/>
            </a:endParaRPr>
          </a:p>
          <a:p>
            <a:r>
              <a:rPr lang="en-US" dirty="0">
                <a:solidFill>
                  <a:srgbClr val="333333"/>
                </a:solidFill>
                <a:latin typeface="Arial"/>
                <a:cs typeface="Arial"/>
              </a:rPr>
              <a:t>Submit the </a:t>
            </a:r>
            <a:r>
              <a:rPr lang="en-US" u="sng" dirty="0">
                <a:solidFill>
                  <a:srgbClr val="33797E"/>
                </a:solidFill>
                <a:latin typeface="Arial"/>
                <a:cs typeface="Arial"/>
                <a:hlinkClick r:id="rId5"/>
              </a:rPr>
              <a:t>2026-27 FAFSA or ORSAA</a:t>
            </a:r>
            <a:r>
              <a:rPr lang="en-US" dirty="0">
                <a:solidFill>
                  <a:srgbClr val="333333"/>
                </a:solidFill>
                <a:latin typeface="Arial"/>
                <a:cs typeface="Arial"/>
              </a:rPr>
              <a:t> as soon as possible to apply for 2026-27 Oregon Opportunity Grant. Awarding for 2026-27 will continue until funds are depleted.</a:t>
            </a:r>
            <a:endParaRPr lang="en-US" dirty="0">
              <a:latin typeface="Arial"/>
            </a:endParaRPr>
          </a:p>
          <a:p>
            <a:pPr algn="l"/>
            <a:endParaRPr lang="en-US" dirty="0">
              <a:cs typeface="Arial"/>
            </a:endParaRPr>
          </a:p>
        </p:txBody>
      </p:sp>
      <p:pic>
        <p:nvPicPr>
          <p:cNvPr id="7" name="Picture 6" descr="C:\Users\bwilliams\AppData\Local\Microsoft\Windows\INetCache\Content.MSO\EF06A088.tmp">
            <a:extLst>
              <a:ext uri="{FF2B5EF4-FFF2-40B4-BE49-F238E27FC236}">
                <a16:creationId xmlns:a16="http://schemas.microsoft.com/office/drawing/2014/main" id="{BC3A839A-9AA5-25D9-94DC-4A55F61EC84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34110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a:solidFill>
                <a:srgbClr val="FF0000"/>
              </a:solidFill>
            </a:endParaRPr>
          </a:p>
          <a:p>
            <a:pPr fontAlgn="auto">
              <a:spcAft>
                <a:spcPts val="0"/>
              </a:spcAft>
            </a:pPr>
            <a:endParaRPr lang="en-US" sz="320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280877" y="95098"/>
            <a:ext cx="8728374" cy="1261884"/>
          </a:xfrm>
          <a:prstGeom prst="rect">
            <a:avLst/>
          </a:prstGeom>
        </p:spPr>
        <p:txBody>
          <a:bodyPr wrap="square" lIns="91440" tIns="45720" rIns="91440" bIns="45720" anchor="t">
            <a:spAutoFit/>
          </a:bodyPr>
          <a:lstStyle/>
          <a:p>
            <a:pPr fontAlgn="auto">
              <a:spcAft>
                <a:spcPts val="0"/>
              </a:spcAft>
            </a:pPr>
            <a:r>
              <a:rPr lang="en-US" sz="2800" dirty="0">
                <a:solidFill>
                  <a:srgbClr val="FF0000"/>
                </a:solidFill>
                <a:latin typeface="+mj-lt"/>
              </a:rPr>
              <a:t>Oregon Promise Grant</a:t>
            </a:r>
          </a:p>
          <a:p>
            <a:pPr>
              <a:spcAft>
                <a:spcPts val="0"/>
              </a:spcAft>
            </a:pPr>
            <a:r>
              <a:rPr lang="en-US" sz="1600" dirty="0">
                <a:solidFill>
                  <a:srgbClr val="333333"/>
                </a:solidFill>
                <a:latin typeface="Arial"/>
                <a:cs typeface="Arial"/>
              </a:rPr>
              <a:t>Complete all of the steps by </a:t>
            </a:r>
            <a:r>
              <a:rPr lang="en-US" sz="1600" u="sng" dirty="0">
                <a:solidFill>
                  <a:srgbClr val="33797E"/>
                </a:solidFill>
                <a:latin typeface="Arial"/>
                <a:cs typeface="Arial"/>
                <a:hlinkClick r:id="rId3"/>
              </a:rPr>
              <a:t>your application deadline</a:t>
            </a:r>
            <a:r>
              <a:rPr lang="en-US" sz="1600" dirty="0">
                <a:solidFill>
                  <a:srgbClr val="333333"/>
                </a:solidFill>
                <a:latin typeface="Arial"/>
                <a:cs typeface="Arial"/>
              </a:rPr>
              <a:t> (varies by graduation date). </a:t>
            </a:r>
            <a:r>
              <a:rPr lang="en-US" sz="1600" b="1" dirty="0">
                <a:solidFill>
                  <a:srgbClr val="333333"/>
                </a:solidFill>
                <a:latin typeface="Arial"/>
                <a:cs typeface="Arial"/>
              </a:rPr>
              <a:t>For most students, you MUST apply during your senior year of high school (before you graduate)</a:t>
            </a:r>
            <a:r>
              <a:rPr lang="en-US" sz="1600" dirty="0">
                <a:solidFill>
                  <a:srgbClr val="333333"/>
                </a:solidFill>
                <a:latin typeface="Arial"/>
                <a:cs typeface="Arial"/>
              </a:rPr>
              <a:t>, or immediately after GED® test completion</a:t>
            </a:r>
            <a:r>
              <a:rPr lang="en-US" sz="1600" dirty="0">
                <a:solidFill>
                  <a:srgbClr val="C00000"/>
                </a:solidFill>
                <a:latin typeface="Times New Roman"/>
                <a:cs typeface="Times New Roman"/>
              </a:rPr>
              <a:t> </a:t>
            </a:r>
            <a:endParaRPr lang="en-US" sz="1600" dirty="0">
              <a:solidFill>
                <a:srgbClr val="FF0000"/>
              </a:solidFill>
              <a:latin typeface="Rockwell Condensed" panose="02060603050405020104"/>
              <a:cs typeface="Times New Roman"/>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16" y="5824188"/>
            <a:ext cx="3200400" cy="885190"/>
          </a:xfrm>
          <a:prstGeom prst="rect">
            <a:avLst/>
          </a:prstGeom>
          <a:noFill/>
          <a:ln>
            <a:noFill/>
          </a:ln>
        </p:spPr>
      </p:pic>
      <p:pic>
        <p:nvPicPr>
          <p:cNvPr id="6" name="Picture 5" descr="A calendar with text and numbers&#10;&#10;Description automatically generated">
            <a:extLst>
              <a:ext uri="{FF2B5EF4-FFF2-40B4-BE49-F238E27FC236}">
                <a16:creationId xmlns:a16="http://schemas.microsoft.com/office/drawing/2014/main" id="{4175E64A-1531-6F20-8702-048A64CA2C77}"/>
              </a:ext>
            </a:extLst>
          </p:cNvPr>
          <p:cNvPicPr>
            <a:picLocks noChangeAspect="1"/>
          </p:cNvPicPr>
          <p:nvPr/>
        </p:nvPicPr>
        <p:blipFill>
          <a:blip r:embed="rId5"/>
          <a:stretch>
            <a:fillRect/>
          </a:stretch>
        </p:blipFill>
        <p:spPr>
          <a:xfrm>
            <a:off x="362051" y="1715355"/>
            <a:ext cx="5359160" cy="1763860"/>
          </a:xfrm>
          <a:prstGeom prst="rect">
            <a:avLst/>
          </a:prstGeom>
        </p:spPr>
      </p:pic>
      <p:sp>
        <p:nvSpPr>
          <p:cNvPr id="7" name="TextBox 6">
            <a:extLst>
              <a:ext uri="{FF2B5EF4-FFF2-40B4-BE49-F238E27FC236}">
                <a16:creationId xmlns:a16="http://schemas.microsoft.com/office/drawing/2014/main" id="{E4802FCC-B41C-B169-6780-B99ACA2ADB39}"/>
              </a:ext>
            </a:extLst>
          </p:cNvPr>
          <p:cNvSpPr txBox="1"/>
          <p:nvPr/>
        </p:nvSpPr>
        <p:spPr>
          <a:xfrm>
            <a:off x="5893800" y="1249710"/>
            <a:ext cx="2966413" cy="2800767"/>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33333"/>
                </a:solidFill>
                <a:latin typeface="Arial"/>
                <a:cs typeface="Arial"/>
              </a:rPr>
              <a:t>How to Apply:</a:t>
            </a:r>
            <a:endParaRPr lang="en-US" sz="1600" dirty="0">
              <a:cs typeface="Arial"/>
            </a:endParaRPr>
          </a:p>
          <a:p>
            <a:pPr marL="285750" indent="-285750">
              <a:buFont typeface="Arial"/>
              <a:buChar char="•"/>
            </a:pPr>
            <a:r>
              <a:rPr lang="en-US" sz="1600" dirty="0">
                <a:solidFill>
                  <a:srgbClr val="333333"/>
                </a:solidFill>
                <a:latin typeface="Arial"/>
                <a:cs typeface="Arial"/>
              </a:rPr>
              <a:t>Submit the </a:t>
            </a:r>
            <a:r>
              <a:rPr lang="en-US" sz="1600" u="sng" dirty="0">
                <a:solidFill>
                  <a:srgbClr val="33797E"/>
                </a:solidFill>
                <a:latin typeface="Arial"/>
                <a:cs typeface="Arial"/>
                <a:hlinkClick r:id="rId6"/>
              </a:rPr>
              <a:t>Oregon Promise application</a:t>
            </a:r>
            <a:r>
              <a:rPr lang="en-US" sz="1600" dirty="0">
                <a:solidFill>
                  <a:srgbClr val="333333"/>
                </a:solidFill>
                <a:latin typeface="Arial"/>
                <a:cs typeface="Arial"/>
              </a:rPr>
              <a:t> in the OSAC Student Portal.</a:t>
            </a:r>
            <a:endParaRPr lang="en-US" sz="1600" dirty="0">
              <a:cs typeface="Arial"/>
            </a:endParaRPr>
          </a:p>
          <a:p>
            <a:pPr marL="285750" indent="-285750">
              <a:buFont typeface="Arial"/>
              <a:buChar char="•"/>
            </a:pPr>
            <a:r>
              <a:rPr lang="en-US" sz="1600" dirty="0">
                <a:solidFill>
                  <a:srgbClr val="333333"/>
                </a:solidFill>
                <a:latin typeface="Arial"/>
                <a:cs typeface="Arial"/>
              </a:rPr>
              <a:t>Submit the </a:t>
            </a:r>
            <a:r>
              <a:rPr lang="en-US" sz="1600" u="sng" dirty="0">
                <a:solidFill>
                  <a:srgbClr val="33797E"/>
                </a:solidFill>
                <a:latin typeface="Arial"/>
                <a:cs typeface="Arial"/>
                <a:hlinkClick r:id="rId7"/>
              </a:rPr>
              <a:t>FAFSA or ORSAA</a:t>
            </a:r>
            <a:r>
              <a:rPr lang="en-US" sz="1600" dirty="0">
                <a:solidFill>
                  <a:srgbClr val="333333"/>
                </a:solidFill>
                <a:latin typeface="Arial"/>
                <a:cs typeface="Arial"/>
              </a:rPr>
              <a:t> for the year that you will start college.</a:t>
            </a:r>
            <a:endParaRPr lang="en-US" sz="1600" dirty="0">
              <a:cs typeface="Arial"/>
            </a:endParaRPr>
          </a:p>
          <a:p>
            <a:pPr marL="742950" lvl="1" indent="-285750">
              <a:buFont typeface="Arial"/>
              <a:buChar char="•"/>
            </a:pPr>
            <a:r>
              <a:rPr lang="en-US" sz="1600" dirty="0">
                <a:solidFill>
                  <a:srgbClr val="333333"/>
                </a:solidFill>
                <a:latin typeface="Arial"/>
                <a:cs typeface="Arial"/>
              </a:rPr>
              <a:t>List at least one Oregon community college on the FAFSA or ORSAA.</a:t>
            </a:r>
            <a:endParaRPr lang="en-US" sz="1600" dirty="0"/>
          </a:p>
        </p:txBody>
      </p:sp>
      <p:sp>
        <p:nvSpPr>
          <p:cNvPr id="8" name="TextBox 7">
            <a:extLst>
              <a:ext uri="{FF2B5EF4-FFF2-40B4-BE49-F238E27FC236}">
                <a16:creationId xmlns:a16="http://schemas.microsoft.com/office/drawing/2014/main" id="{496B1D81-BD52-D126-2C16-51FDE6CB3213}"/>
              </a:ext>
            </a:extLst>
          </p:cNvPr>
          <p:cNvSpPr txBox="1"/>
          <p:nvPr/>
        </p:nvSpPr>
        <p:spPr>
          <a:xfrm>
            <a:off x="284386" y="4090473"/>
            <a:ext cx="85768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333333"/>
                </a:solidFill>
                <a:latin typeface="Arial"/>
                <a:cs typeface="Arial"/>
              </a:rPr>
              <a:t>Awarding Information for Class of 2026</a:t>
            </a:r>
            <a:endParaRPr lang="en-US" sz="1400" dirty="0">
              <a:latin typeface="Arial"/>
              <a:cs typeface="Arial"/>
            </a:endParaRPr>
          </a:p>
          <a:p>
            <a:r>
              <a:rPr lang="en-US" sz="1400" dirty="0">
                <a:solidFill>
                  <a:srgbClr val="333333"/>
                </a:solidFill>
                <a:latin typeface="Arial"/>
                <a:cs typeface="Arial"/>
              </a:rPr>
              <a:t>Oregon Promise Grant awarding will begin in Spring 2026 to new students (Class of 2026) who will begin college in Fall 2026. APPLY SPRING OF 2026. Must attend within 6 months of HS/GED graduation.</a:t>
            </a:r>
            <a:endParaRPr lang="en-US" sz="1400" dirty="0">
              <a:latin typeface="Arial"/>
              <a:cs typeface="Arial"/>
            </a:endParaRPr>
          </a:p>
          <a:p>
            <a:endParaRPr lang="en-US" sz="1400" dirty="0">
              <a:solidFill>
                <a:srgbClr val="333333"/>
              </a:solidFill>
              <a:latin typeface="Arial"/>
              <a:cs typeface="Arial"/>
            </a:endParaRPr>
          </a:p>
          <a:p>
            <a:r>
              <a:rPr lang="en-US" sz="1400" b="1" i="1" dirty="0">
                <a:solidFill>
                  <a:srgbClr val="333333"/>
                </a:solidFill>
                <a:latin typeface="Arial"/>
                <a:cs typeface="Arial"/>
              </a:rPr>
              <a:t>2025: </a:t>
            </a:r>
            <a:r>
              <a:rPr lang="en-US" sz="1400" dirty="0">
                <a:solidFill>
                  <a:srgbClr val="333333"/>
                </a:solidFill>
                <a:latin typeface="Arial"/>
                <a:cs typeface="Arial"/>
              </a:rPr>
              <a:t>At this time, the Final SAI limit of 18,000 for new students. Regardless of income, all students must apply by their deadline in order to be considered for the grant. </a:t>
            </a:r>
            <a:r>
              <a:rPr lang="en-US" sz="1400" b="1" dirty="0">
                <a:solidFill>
                  <a:srgbClr val="333333"/>
                </a:solidFill>
                <a:latin typeface="Arial"/>
                <a:cs typeface="Arial"/>
              </a:rPr>
              <a:t>Most students must apply by June 1. </a:t>
            </a:r>
            <a:r>
              <a:rPr lang="en-US" sz="1400" dirty="0">
                <a:solidFill>
                  <a:srgbClr val="333333"/>
                </a:solidFill>
                <a:latin typeface="Arial"/>
                <a:cs typeface="Arial"/>
              </a:rPr>
              <a:t>All students only have one opportunity to apply for Oregon Promise, based on their graduation date.</a:t>
            </a:r>
            <a:r>
              <a:rPr lang="en-US" dirty="0">
                <a:solidFill>
                  <a:srgbClr val="333333"/>
                </a:solidFill>
                <a:latin typeface="Arial"/>
                <a:cs typeface="Arial"/>
              </a:rPr>
              <a:t> </a:t>
            </a:r>
            <a:endParaRPr lang="en-US" dirty="0">
              <a:latin typeface="Arial"/>
            </a:endParaRPr>
          </a:p>
          <a:p>
            <a:pPr algn="l"/>
            <a:endParaRPr lang="en-US" dirty="0">
              <a:cs typeface="Arial"/>
            </a:endParaRPr>
          </a:p>
        </p:txBody>
      </p:sp>
      <p:pic>
        <p:nvPicPr>
          <p:cNvPr id="9" name="Picture 8" descr="C:\Users\bwilliams\AppData\Local\Microsoft\Windows\INetCache\Content.MSO\EF06A088.tmp">
            <a:extLst>
              <a:ext uri="{FF2B5EF4-FFF2-40B4-BE49-F238E27FC236}">
                <a16:creationId xmlns:a16="http://schemas.microsoft.com/office/drawing/2014/main" id="{3FEEF7B3-78C8-ACBE-FE0F-B5C98F8F723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646826" y="5992388"/>
            <a:ext cx="1650953" cy="705901"/>
          </a:xfrm>
          <a:prstGeom prst="rect">
            <a:avLst/>
          </a:prstGeom>
          <a:noFill/>
          <a:ln>
            <a:noFill/>
          </a:ln>
        </p:spPr>
      </p:pic>
    </p:spTree>
    <p:extLst>
      <p:ext uri="{BB962C8B-B14F-4D97-AF65-F5344CB8AC3E}">
        <p14:creationId xmlns:p14="http://schemas.microsoft.com/office/powerpoint/2010/main" val="96526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024387" y="398253"/>
            <a:ext cx="6822055" cy="1038046"/>
          </a:xfrm>
        </p:spPr>
        <p:txBody>
          <a:bodyPr>
            <a:normAutofit fontScale="90000"/>
          </a:bodyPr>
          <a:lstStyle/>
          <a:p>
            <a:pPr algn="ctr"/>
            <a:r>
              <a:rPr lang="en-US" sz="3600" b="1" dirty="0">
                <a:solidFill>
                  <a:srgbClr val="FF0000"/>
                </a:solidFill>
              </a:rPr>
              <a:t>Oregon tribal student grant</a:t>
            </a:r>
            <a:br>
              <a:rPr lang="en-US" b="1" dirty="0"/>
            </a:br>
            <a:endParaRPr lang="en-US" b="1"/>
          </a:p>
        </p:txBody>
      </p:sp>
      <p:sp>
        <p:nvSpPr>
          <p:cNvPr id="3" name="Content Placeholder 2"/>
          <p:cNvSpPr>
            <a:spLocks noGrp="1"/>
          </p:cNvSpPr>
          <p:nvPr>
            <p:ph idx="1"/>
          </p:nvPr>
        </p:nvSpPr>
        <p:spPr>
          <a:xfrm rot="10800000" flipV="1">
            <a:off x="304800" y="1194761"/>
            <a:ext cx="8458200" cy="4596441"/>
          </a:xfrm>
        </p:spPr>
        <p:txBody>
          <a:bodyPr vert="horz" lIns="91440" tIns="45720" rIns="91440" bIns="45720" rtlCol="0" anchor="t">
            <a:noAutofit/>
          </a:bodyPr>
          <a:lstStyle/>
          <a:p>
            <a:pPr marL="640080" lvl="1" indent="-246380">
              <a:spcAft>
                <a:spcPts val="0"/>
              </a:spcAft>
              <a:buFont typeface="Wingdings 2"/>
              <a:buChar char=""/>
              <a:defRPr/>
            </a:pPr>
            <a:r>
              <a:rPr lang="en-US" dirty="0"/>
              <a:t>Student Eligibility</a:t>
            </a:r>
          </a:p>
          <a:p>
            <a:pPr marL="914400" lvl="2">
              <a:spcAft>
                <a:spcPts val="0"/>
              </a:spcAft>
              <a:buClr>
                <a:srgbClr val="9A732E"/>
              </a:buClr>
              <a:buFont typeface="Wingdings 2"/>
              <a:buChar char=""/>
              <a:defRPr/>
            </a:pPr>
            <a:r>
              <a:rPr lang="en-US" dirty="0"/>
              <a:t>Enrolled member of one of the nine federally recognized tribes in Oregon</a:t>
            </a:r>
          </a:p>
          <a:p>
            <a:pPr marL="914400" lvl="2">
              <a:spcAft>
                <a:spcPts val="0"/>
              </a:spcAft>
              <a:buClr>
                <a:srgbClr val="9A732E"/>
              </a:buClr>
              <a:buFont typeface="Wingdings 2"/>
              <a:buChar char=""/>
              <a:defRPr/>
            </a:pPr>
            <a:r>
              <a:rPr lang="en-US" dirty="0"/>
              <a:t>Enrolled at least half time in eligible Oregon college or university.</a:t>
            </a:r>
          </a:p>
          <a:p>
            <a:pPr marL="914400" lvl="2">
              <a:spcAft>
                <a:spcPts val="0"/>
              </a:spcAft>
              <a:buClr>
                <a:srgbClr val="9A732E"/>
              </a:buClr>
              <a:buFont typeface="Wingdings 2"/>
              <a:buChar char=""/>
              <a:defRPr/>
            </a:pPr>
            <a:r>
              <a:rPr lang="en-US" dirty="0"/>
              <a:t>Complete Oregon Tribal Student Grant application </a:t>
            </a:r>
            <a:r>
              <a:rPr lang="en-US" dirty="0">
                <a:solidFill>
                  <a:srgbClr val="333333"/>
                </a:solidFill>
                <a:latin typeface="Rockwell"/>
                <a:cs typeface="Arial"/>
              </a:rPr>
              <a:t>in the OSAC Student Portal.</a:t>
            </a:r>
          </a:p>
          <a:p>
            <a:pPr marL="914400" lvl="2">
              <a:spcAft>
                <a:spcPts val="0"/>
              </a:spcAft>
              <a:buClr>
                <a:srgbClr val="9A732E"/>
              </a:buClr>
              <a:buFont typeface="Wingdings 2"/>
              <a:buChar char=""/>
              <a:defRPr/>
            </a:pPr>
            <a:r>
              <a:rPr lang="en-US" dirty="0"/>
              <a:t>Submit FAFSA Or ORSAA</a:t>
            </a:r>
          </a:p>
          <a:p>
            <a:pPr marL="914400" lvl="2">
              <a:spcAft>
                <a:spcPts val="0"/>
              </a:spcAft>
              <a:buClr>
                <a:srgbClr val="9A732E"/>
              </a:buClr>
              <a:buFont typeface="Wingdings 2"/>
              <a:buChar char=""/>
              <a:defRPr/>
            </a:pPr>
            <a:r>
              <a:rPr lang="en-US" dirty="0"/>
              <a:t>Working towards first degree or credential at current level.</a:t>
            </a:r>
          </a:p>
          <a:p>
            <a:pPr marL="667385" lvl="2" indent="0">
              <a:spcAft>
                <a:spcPts val="0"/>
              </a:spcAft>
              <a:buClr>
                <a:srgbClr val="C79744">
                  <a:lumMod val="75000"/>
                </a:srgbClr>
              </a:buClr>
              <a:buNone/>
              <a:defRPr/>
            </a:pPr>
            <a:endParaRPr lang="en-US" dirty="0"/>
          </a:p>
          <a:p>
            <a:pPr marL="640080" lvl="1" indent="-246380">
              <a:spcAft>
                <a:spcPts val="0"/>
              </a:spcAft>
              <a:buFont typeface="Wingdings 2"/>
              <a:buChar char=""/>
              <a:defRPr/>
            </a:pPr>
            <a:r>
              <a:rPr lang="en-US" sz="1600" b="1" dirty="0">
                <a:solidFill>
                  <a:srgbClr val="333333"/>
                </a:solidFill>
                <a:ea typeface="+mn-lt"/>
                <a:cs typeface="+mn-lt"/>
              </a:rPr>
              <a:t>The final deadline to apply for the 2026-27 academic year is April 3, 2026.</a:t>
            </a:r>
          </a:p>
          <a:p>
            <a:pPr marL="393065" lvl="1" indent="0">
              <a:spcAft>
                <a:spcPts val="0"/>
              </a:spcAft>
              <a:buNone/>
              <a:defRPr/>
            </a:pPr>
            <a:endParaRPr lang="en-US" dirty="0"/>
          </a:p>
          <a:p>
            <a:pPr marL="640080" lvl="1" indent="-246380">
              <a:spcAft>
                <a:spcPts val="0"/>
              </a:spcAft>
              <a:buFont typeface="Wingdings 2"/>
              <a:buChar char=""/>
              <a:defRPr/>
            </a:pPr>
            <a:r>
              <a:rPr lang="en-US" dirty="0"/>
              <a:t>Award determination is based on other awards (Pell, OOG, OPG) as well as Cost of Attendance (COA)</a:t>
            </a:r>
          </a:p>
          <a:p>
            <a:pPr marL="393065" lvl="1" indent="0">
              <a:spcAft>
                <a:spcPts val="0"/>
              </a:spcAft>
              <a:buNone/>
              <a:defRPr/>
            </a:pPr>
            <a:endParaRPr lang="en-US" dirty="0"/>
          </a:p>
          <a:p>
            <a:pPr marL="640080" lvl="1" indent="-246380">
              <a:spcAft>
                <a:spcPts val="0"/>
              </a:spcAft>
              <a:buFont typeface="Wingdings 2"/>
              <a:buChar char=""/>
              <a:defRPr/>
            </a:pPr>
            <a:r>
              <a:rPr lang="en-US" dirty="0"/>
              <a:t>This is a last dollar award, so all other grants, scholarships, fee waivers will be applied first</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11" y="5532551"/>
            <a:ext cx="3200400" cy="885190"/>
          </a:xfrm>
          <a:prstGeom prst="rect">
            <a:avLst/>
          </a:prstGeom>
          <a:noFill/>
          <a:ln>
            <a:noFill/>
          </a:ln>
        </p:spPr>
      </p:pic>
      <p:pic>
        <p:nvPicPr>
          <p:cNvPr id="4" name="Picture 3" descr="C:\Users\bwilliams\AppData\Local\Microsoft\Windows\INetCache\Content.MSO\EF06A088.tmp">
            <a:extLst>
              <a:ext uri="{FF2B5EF4-FFF2-40B4-BE49-F238E27FC236}">
                <a16:creationId xmlns:a16="http://schemas.microsoft.com/office/drawing/2014/main" id="{02DF8306-479B-BBCB-6922-95919979E2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422598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Institutional Aid</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Scholarships &amp; Grants</a:t>
            </a:r>
            <a:endParaRPr lang="en-US" sz="26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Need-based (financial need) and/or </a:t>
            </a:r>
          </a:p>
          <a:p>
            <a:pPr lvl="2"/>
            <a:r>
              <a:rPr lang="en-US" sz="2600" dirty="0">
                <a:latin typeface="Arial" panose="020B0604020202020204" pitchFamily="34" charset="0"/>
                <a:cs typeface="Arial" panose="020B0604020202020204" pitchFamily="34" charset="0"/>
              </a:rPr>
              <a:t>Merit-based (student talent or skill)</a:t>
            </a:r>
          </a:p>
          <a:p>
            <a:pPr lvl="2"/>
            <a:r>
              <a:rPr lang="en-US" sz="2600" dirty="0">
                <a:latin typeface="Arial" panose="020B0604020202020204" pitchFamily="34" charset="0"/>
                <a:cs typeface="Arial" panose="020B0604020202020204" pitchFamily="34" charset="0"/>
              </a:rPr>
              <a:t>Scholarships &amp; Grants vary by school</a:t>
            </a:r>
          </a:p>
          <a:p>
            <a:pPr lvl="3"/>
            <a:r>
              <a:rPr lang="en-US" sz="2600" dirty="0">
                <a:latin typeface="Arial" panose="020B0604020202020204" pitchFamily="34" charset="0"/>
                <a:cs typeface="Arial" panose="020B0604020202020204" pitchFamily="34" charset="0"/>
              </a:rPr>
              <a:t>Apply to several schools to see several financial aid offers</a:t>
            </a:r>
          </a:p>
          <a:p>
            <a:pPr marL="0" indent="0">
              <a:buNone/>
            </a:pPr>
            <a:endParaRPr lang="en-US" sz="1400" b="1"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Out of State Schools</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Western Undergraduate Exchange (WUE)</a:t>
            </a:r>
          </a:p>
          <a:p>
            <a:pPr lvl="2"/>
            <a:r>
              <a:rPr lang="en-US" sz="2400" dirty="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dirty="0">
                <a:latin typeface="Arial" panose="020B0604020202020204" pitchFamily="34" charset="0"/>
                <a:cs typeface="Arial" panose="020B0604020202020204" pitchFamily="34" charset="0"/>
              </a:rPr>
              <a:t>WUE rate of 150% in-state tuition (or less)</a:t>
            </a:r>
          </a:p>
          <a:p>
            <a:pPr>
              <a:buFont typeface="Wingdings" panose="05000000000000000000" pitchFamily="2" charset="2"/>
              <a:buChar char="Ø"/>
            </a:pPr>
            <a:endParaRPr lang="en-US" sz="3700" b="1" dirty="0">
              <a:solidFill>
                <a:schemeClr val="accent1"/>
              </a:solidFill>
              <a:latin typeface="Arial" panose="020B0604020202020204" pitchFamily="34" charset="0"/>
              <a:cs typeface="Arial" panose="020B0604020202020204" pitchFamily="34" charset="0"/>
            </a:endParaRPr>
          </a:p>
          <a:p>
            <a:pPr lvl="1"/>
            <a:endParaRPr lang="en-US" sz="900" dirty="0">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0"/>
            <a:ext cx="29438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14" y="5894705"/>
            <a:ext cx="3200400" cy="885190"/>
          </a:xfrm>
          <a:prstGeom prst="rect">
            <a:avLst/>
          </a:prstGeom>
          <a:noFill/>
          <a:ln>
            <a:noFill/>
          </a:ln>
        </p:spPr>
      </p:pic>
    </p:spTree>
    <p:extLst>
      <p:ext uri="{BB962C8B-B14F-4D97-AF65-F5344CB8AC3E}">
        <p14:creationId xmlns:p14="http://schemas.microsoft.com/office/powerpoint/2010/main" val="344534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952123" y="260769"/>
            <a:ext cx="6874598" cy="1446550"/>
          </a:xfrm>
          <a:prstGeom prst="rect">
            <a:avLst/>
          </a:prstGeom>
          <a:noFill/>
        </p:spPr>
        <p:txBody>
          <a:bodyPr wrap="square">
            <a:spAutoFit/>
          </a:bodyPr>
          <a:lstStyle/>
          <a:p>
            <a:pPr algn="ctr"/>
            <a:r>
              <a:rPr lang="en-US" sz="3200" dirty="0">
                <a:latin typeface="+mj-lt"/>
              </a:rPr>
              <a:t>StudentAid.gov Account Needed to File FAFSA (Also Called the FSA ID)</a:t>
            </a:r>
          </a:p>
          <a:p>
            <a:pPr algn="ctr"/>
            <a:r>
              <a:rPr lang="en-US" sz="2400" dirty="0">
                <a:latin typeface="+mj-lt"/>
              </a:rPr>
              <a:t> </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096000" y="1752600"/>
            <a:ext cx="2667000" cy="2438400"/>
          </a:xfrm>
        </p:spPr>
        <p:txBody>
          <a:bodyPr>
            <a:normAutofit/>
          </a:bodyPr>
          <a:lstStyle/>
          <a:p>
            <a:pPr marL="274320" lvl="1" indent="0">
              <a:spcBef>
                <a:spcPts val="1000"/>
              </a:spcBef>
              <a:buSzPts val="2400"/>
              <a:buNone/>
            </a:pPr>
            <a:r>
              <a:rPr lang="en-US" b="1" dirty="0">
                <a:latin typeface="Arial" panose="020B0604020202020204" pitchFamily="34" charset="0"/>
                <a:cs typeface="Arial" panose="020B0604020202020204" pitchFamily="34" charset="0"/>
              </a:rPr>
              <a:t>Federal Student Aid Information Center (FSAIC) (Help Line)</a:t>
            </a:r>
          </a:p>
          <a:p>
            <a:pPr marL="0" indent="0">
              <a:buNone/>
            </a:pPr>
            <a:r>
              <a:rPr lang="en-US" sz="1600" dirty="0">
                <a:latin typeface="Arial" panose="020B0604020202020204" pitchFamily="34" charset="0"/>
                <a:cs typeface="Arial" panose="020B0604020202020204" pitchFamily="34" charset="0"/>
              </a:rPr>
              <a:t>     (800) 4-FED-AID</a:t>
            </a:r>
          </a:p>
          <a:p>
            <a:pPr marL="0" indent="0">
              <a:buNone/>
            </a:pPr>
            <a:r>
              <a:rPr lang="en-US" sz="1600" dirty="0">
                <a:latin typeface="Arial" panose="020B0604020202020204" pitchFamily="34" charset="0"/>
                <a:cs typeface="Arial" panose="020B0604020202020204" pitchFamily="34" charset="0"/>
              </a:rPr>
              <a:t>     (800-433-3243)</a:t>
            </a:r>
          </a:p>
          <a:p>
            <a:pPr marL="0" indent="0">
              <a:buNone/>
            </a:pPr>
            <a:r>
              <a:rPr lang="en-US" sz="1600" dirty="0">
                <a:latin typeface="Arial" panose="020B0604020202020204" pitchFamily="34" charset="0"/>
                <a:cs typeface="Arial" panose="020B0604020202020204" pitchFamily="34" charset="0"/>
              </a:rPr>
              <a:t>     Live Chat</a:t>
            </a:r>
          </a:p>
          <a:p>
            <a:pPr marL="0" indent="0">
              <a:buNone/>
            </a:pPr>
            <a:r>
              <a:rPr lang="en-US" sz="1600" dirty="0">
                <a:latin typeface="Arial" panose="020B0604020202020204" pitchFamily="34" charset="0"/>
                <a:cs typeface="Arial" panose="020B0604020202020204" pitchFamily="34" charset="0"/>
              </a:rPr>
              <a:t>     Email		</a:t>
            </a:r>
          </a:p>
        </p:txBody>
      </p:sp>
      <p:pic>
        <p:nvPicPr>
          <p:cNvPr id="2" name="Content Placeholder 9">
            <a:extLst>
              <a:ext uri="{FF2B5EF4-FFF2-40B4-BE49-F238E27FC236}">
                <a16:creationId xmlns:a16="http://schemas.microsoft.com/office/drawing/2014/main" id="{0BA10833-C5D4-C065-25EE-9C7792497997}"/>
              </a:ext>
            </a:extLst>
          </p:cNvPr>
          <p:cNvPicPr>
            <a:picLocks noChangeAspect="1"/>
          </p:cNvPicPr>
          <p:nvPr/>
        </p:nvPicPr>
        <p:blipFill>
          <a:blip r:embed="rId4"/>
          <a:stretch>
            <a:fillRect/>
          </a:stretch>
        </p:blipFill>
        <p:spPr>
          <a:xfrm>
            <a:off x="731822" y="1524000"/>
            <a:ext cx="5516578" cy="4096438"/>
          </a:xfrm>
          <a:prstGeom prst="rect">
            <a:avLst/>
          </a:prstGeom>
        </p:spPr>
      </p:pic>
      <p:pic>
        <p:nvPicPr>
          <p:cNvPr id="1026" name="Picture 2" descr="Blue telephone icon Royalty Free Vector Image - VectorStock">
            <a:extLst>
              <a:ext uri="{FF2B5EF4-FFF2-40B4-BE49-F238E27FC236}">
                <a16:creationId xmlns:a16="http://schemas.microsoft.com/office/drawing/2014/main" id="{1B43ACF7-0AD7-C0DB-6DAD-0C3F41C01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648200"/>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9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pPr algn="ctr" eaLnBrk="1" fontAlgn="auto" hangingPunct="1">
              <a:spcAft>
                <a:spcPts val="0"/>
              </a:spcAft>
              <a:defRPr/>
            </a:pPr>
            <a:r>
              <a:rPr lang="en-US" b="1" dirty="0">
                <a:solidFill>
                  <a:schemeClr val="tx2">
                    <a:lumMod val="75000"/>
                  </a:schemeClr>
                </a:solidFill>
              </a:rPr>
              <a:t>Goals for Today</a:t>
            </a:r>
            <a:endParaRPr lang="en-US" dirty="0"/>
          </a:p>
        </p:txBody>
      </p:sp>
      <p:sp>
        <p:nvSpPr>
          <p:cNvPr id="31746" name="Content Placeholder 2"/>
          <p:cNvSpPr>
            <a:spLocks noGrp="1"/>
          </p:cNvSpPr>
          <p:nvPr>
            <p:ph idx="1"/>
          </p:nvPr>
        </p:nvSpPr>
        <p:spPr>
          <a:xfrm>
            <a:off x="1552574" y="990600"/>
            <a:ext cx="7439026" cy="4794564"/>
          </a:xfrm>
        </p:spPr>
        <p:txBody>
          <a:bodyPr>
            <a:normAutofit fontScale="70000" lnSpcReduction="20000"/>
          </a:bodyPr>
          <a:lstStyle/>
          <a:p>
            <a:pPr eaLnBrk="1" hangingPunct="1"/>
            <a:r>
              <a:rPr lang="en-US" sz="4600" dirty="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46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Help you understand the amount of federal and CA financial aid that you </a:t>
            </a:r>
            <a:r>
              <a:rPr lang="en-US" sz="4600">
                <a:latin typeface="Arial" panose="020B0604020202020204" pitchFamily="34" charset="0"/>
                <a:cs typeface="Arial" panose="020B0604020202020204" pitchFamily="34" charset="0"/>
              </a:rPr>
              <a:t>are eligible for</a:t>
            </a:r>
            <a:endParaRPr lang="en-US" sz="4600" dirty="0">
              <a:latin typeface="Arial" panose="020B0604020202020204" pitchFamily="34" charset="0"/>
              <a:cs typeface="Arial" panose="020B0604020202020204" pitchFamily="34" charset="0"/>
            </a:endParaRPr>
          </a:p>
          <a:p>
            <a:pPr marL="0" indent="0" eaLnBrk="1" hangingPunct="1">
              <a:buNone/>
            </a:pPr>
            <a:endParaRPr lang="en-US" sz="1900" dirty="0">
              <a:latin typeface="Arial" panose="020B0604020202020204" pitchFamily="34" charset="0"/>
              <a:cs typeface="Arial" panose="020B0604020202020204" pitchFamily="34" charset="0"/>
            </a:endParaRPr>
          </a:p>
          <a:p>
            <a:pPr marL="0" indent="0" eaLnBrk="1" hangingPunct="1">
              <a:buNone/>
            </a:pPr>
            <a:endParaRPr lang="en-US" sz="3200" dirty="0"/>
          </a:p>
          <a:p>
            <a:pPr marL="0" indent="0" eaLnBrk="1" hangingPunct="1">
              <a:buNone/>
            </a:pPr>
            <a:endParaRPr lang="en-US" sz="1000" i="1" dirty="0"/>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85164"/>
            <a:ext cx="3200400" cy="885190"/>
          </a:xfrm>
          <a:prstGeom prst="rect">
            <a:avLst/>
          </a:prstGeom>
          <a:noFill/>
          <a:ln>
            <a:noFill/>
          </a:ln>
        </p:spPr>
      </p:pic>
      <p:pic>
        <p:nvPicPr>
          <p:cNvPr id="5122" name="Picture 2" descr="Target goals icon success business strategy Vector Image">
            <a:extLst>
              <a:ext uri="{FF2B5EF4-FFF2-40B4-BE49-F238E27FC236}">
                <a16:creationId xmlns:a16="http://schemas.microsoft.com/office/drawing/2014/main" id="{C99E691E-7B3D-0529-89D9-7ACD60CBA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1095375"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1DEADBD6-BFB3-456B-A0F6-9012044A94A4}"/>
              </a:ext>
            </a:extLst>
          </p:cNvPr>
          <p:cNvSpPr/>
          <p:nvPr/>
        </p:nvSpPr>
        <p:spPr>
          <a:xfrm>
            <a:off x="220159" y="1023505"/>
            <a:ext cx="4110904" cy="4810991"/>
          </a:xfrm>
          <a:prstGeom prst="round2Diag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4">
            <a:extLst>
              <a:ext uri="{FF2B5EF4-FFF2-40B4-BE49-F238E27FC236}">
                <a16:creationId xmlns:a16="http://schemas.microsoft.com/office/drawing/2014/main" id="{D3ECC56A-20E8-43B1-9E28-510BCAFBF1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8759" y="3052720"/>
            <a:ext cx="3428999" cy="2781776"/>
          </a:xfrm>
          <a:prstGeom prst="rect">
            <a:avLst/>
          </a:prstGeom>
        </p:spPr>
      </p:pic>
      <p:grpSp>
        <p:nvGrpSpPr>
          <p:cNvPr id="8" name="Group 7">
            <a:extLst>
              <a:ext uri="{FF2B5EF4-FFF2-40B4-BE49-F238E27FC236}">
                <a16:creationId xmlns:a16="http://schemas.microsoft.com/office/drawing/2014/main" id="{667A93ED-9F0F-4236-908E-615F29C31E71}"/>
              </a:ext>
            </a:extLst>
          </p:cNvPr>
          <p:cNvGrpSpPr/>
          <p:nvPr/>
        </p:nvGrpSpPr>
        <p:grpSpPr>
          <a:xfrm>
            <a:off x="769709" y="1356629"/>
            <a:ext cx="3213882" cy="1007534"/>
            <a:chOff x="838199" y="339436"/>
            <a:chExt cx="5699813" cy="1343378"/>
          </a:xfrm>
        </p:grpSpPr>
        <p:sp>
          <p:nvSpPr>
            <p:cNvPr id="9" name="TextBox 8">
              <a:extLst>
                <a:ext uri="{FF2B5EF4-FFF2-40B4-BE49-F238E27FC236}">
                  <a16:creationId xmlns:a16="http://schemas.microsoft.com/office/drawing/2014/main" id="{1D0B74C8-46D8-4132-8AD6-13C537F98C21}"/>
                </a:ext>
              </a:extLst>
            </p:cNvPr>
            <p:cNvSpPr txBox="1"/>
            <p:nvPr/>
          </p:nvSpPr>
          <p:spPr>
            <a:xfrm>
              <a:off x="838199" y="339436"/>
              <a:ext cx="4816186" cy="769441"/>
            </a:xfrm>
            <a:prstGeom prst="rect">
              <a:avLst/>
            </a:prstGeom>
            <a:noFill/>
          </p:spPr>
          <p:txBody>
            <a:bodyPr wrap="square" rtlCol="0">
              <a:spAutoFit/>
            </a:bodyPr>
            <a:lstStyle/>
            <a:p>
              <a:r>
                <a:rPr lang="en-US" sz="3300" dirty="0">
                  <a:solidFill>
                    <a:schemeClr val="bg1"/>
                  </a:solidFill>
                  <a:latin typeface="Arial Black" panose="020B0A04020102020204" pitchFamily="34" charset="0"/>
                </a:rPr>
                <a:t>The OSAC</a:t>
              </a:r>
            </a:p>
          </p:txBody>
        </p:sp>
        <p:sp>
          <p:nvSpPr>
            <p:cNvPr id="10" name="TextBox 9">
              <a:extLst>
                <a:ext uri="{FF2B5EF4-FFF2-40B4-BE49-F238E27FC236}">
                  <a16:creationId xmlns:a16="http://schemas.microsoft.com/office/drawing/2014/main" id="{26438031-8F5F-4F00-83C7-B0DD98488CD5}"/>
                </a:ext>
              </a:extLst>
            </p:cNvPr>
            <p:cNvSpPr txBox="1"/>
            <p:nvPr/>
          </p:nvSpPr>
          <p:spPr>
            <a:xfrm>
              <a:off x="838200" y="821040"/>
              <a:ext cx="5699812" cy="861774"/>
            </a:xfrm>
            <a:prstGeom prst="rect">
              <a:avLst/>
            </a:prstGeom>
            <a:noFill/>
          </p:spPr>
          <p:txBody>
            <a:bodyPr wrap="square" rtlCol="0">
              <a:spAutoFit/>
            </a:bodyPr>
            <a:lstStyle/>
            <a:p>
              <a:r>
                <a:rPr lang="en-US" sz="3750" dirty="0">
                  <a:solidFill>
                    <a:schemeClr val="bg1"/>
                  </a:solidFill>
                  <a:latin typeface="Trebuchet MS" panose="020B0603020202020204" pitchFamily="34" charset="0"/>
                </a:rPr>
                <a:t>Student Portal</a:t>
              </a:r>
            </a:p>
          </p:txBody>
        </p:sp>
      </p:grpSp>
      <p:sp>
        <p:nvSpPr>
          <p:cNvPr id="13" name="TextBox 12">
            <a:extLst>
              <a:ext uri="{FF2B5EF4-FFF2-40B4-BE49-F238E27FC236}">
                <a16:creationId xmlns:a16="http://schemas.microsoft.com/office/drawing/2014/main" id="{E2A7D23B-9A37-44DC-B3E0-195E2B2C363F}"/>
              </a:ext>
            </a:extLst>
          </p:cNvPr>
          <p:cNvSpPr txBox="1"/>
          <p:nvPr/>
        </p:nvSpPr>
        <p:spPr>
          <a:xfrm>
            <a:off x="5003359" y="1322401"/>
            <a:ext cx="3768002" cy="830997"/>
          </a:xfrm>
          <a:prstGeom prst="rect">
            <a:avLst/>
          </a:prstGeom>
          <a:noFill/>
        </p:spPr>
        <p:txBody>
          <a:bodyPr wrap="square" rtlCol="0">
            <a:spAutoFit/>
          </a:bodyPr>
          <a:lstStyle/>
          <a:p>
            <a:pPr algn="ctr"/>
            <a:r>
              <a:rPr lang="en-US" sz="2400" dirty="0">
                <a:latin typeface="Arial Black" panose="020B0A04020102020204" pitchFamily="34" charset="0"/>
              </a:rPr>
              <a:t>Create a Student Account</a:t>
            </a:r>
          </a:p>
        </p:txBody>
      </p:sp>
      <p:cxnSp>
        <p:nvCxnSpPr>
          <p:cNvPr id="16" name="Straight Connector 15">
            <a:extLst>
              <a:ext uri="{FF2B5EF4-FFF2-40B4-BE49-F238E27FC236}">
                <a16:creationId xmlns:a16="http://schemas.microsoft.com/office/drawing/2014/main" id="{603E248F-3F40-4E11-A43D-9CBF3EBEF82F}"/>
              </a:ext>
            </a:extLst>
          </p:cNvPr>
          <p:cNvCxnSpPr>
            <a:stCxn id="13" idx="2"/>
          </p:cNvCxnSpPr>
          <p:nvPr/>
        </p:nvCxnSpPr>
        <p:spPr>
          <a:xfrm flipH="1">
            <a:off x="6820126" y="2147329"/>
            <a:ext cx="3863" cy="50262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EEBE3D-759B-431C-8586-2529F7575212}"/>
              </a:ext>
            </a:extLst>
          </p:cNvPr>
          <p:cNvSpPr txBox="1"/>
          <p:nvPr/>
        </p:nvSpPr>
        <p:spPr>
          <a:xfrm>
            <a:off x="5003374" y="2794334"/>
            <a:ext cx="3767987" cy="2308324"/>
          </a:xfrm>
          <a:prstGeom prst="rect">
            <a:avLst/>
          </a:prstGeom>
          <a:noFill/>
        </p:spPr>
        <p:txBody>
          <a:bodyPr wrap="square" rtlCol="0">
            <a:spAutoFit/>
          </a:bodyPr>
          <a:lstStyle/>
          <a:p>
            <a:pPr marL="214313" indent="-214313">
              <a:buFont typeface="Arial" panose="020B0604020202020204" pitchFamily="34" charset="0"/>
              <a:buChar char="•"/>
            </a:pPr>
            <a:r>
              <a:rPr lang="en-US" sz="1800" dirty="0"/>
              <a:t>Applications and Awards: </a:t>
            </a:r>
          </a:p>
          <a:p>
            <a:pPr marL="557213" lvl="1" indent="-214313">
              <a:buFont typeface="Arial" panose="020B0604020202020204" pitchFamily="34" charset="0"/>
              <a:buChar char="•"/>
            </a:pPr>
            <a:r>
              <a:rPr lang="en-US" sz="1800" dirty="0"/>
              <a:t>Oregon Promise Grant</a:t>
            </a:r>
          </a:p>
          <a:p>
            <a:pPr marL="557213" lvl="1" indent="-214313">
              <a:buFont typeface="Arial" panose="020B0604020202020204" pitchFamily="34" charset="0"/>
              <a:buChar char="•"/>
            </a:pPr>
            <a:r>
              <a:rPr lang="en-US" sz="1800" dirty="0"/>
              <a:t>Chafee Education Grant</a:t>
            </a:r>
          </a:p>
          <a:p>
            <a:pPr marL="557213" lvl="1" indent="-214313">
              <a:buFont typeface="Arial" panose="020B0604020202020204" pitchFamily="34" charset="0"/>
              <a:buChar char="•"/>
            </a:pPr>
            <a:r>
              <a:rPr lang="en-US" sz="1800" dirty="0"/>
              <a:t>Child Care Grant</a:t>
            </a:r>
          </a:p>
          <a:p>
            <a:pPr marL="557213" lvl="1" indent="-214313">
              <a:buFont typeface="Arial" panose="020B0604020202020204" pitchFamily="34" charset="0"/>
              <a:buChar char="•"/>
            </a:pPr>
            <a:r>
              <a:rPr lang="en-US" sz="1800" dirty="0"/>
              <a:t>Oregon Tribal Student Grant</a:t>
            </a:r>
          </a:p>
          <a:p>
            <a:pPr marL="557213" lvl="1" indent="-214313">
              <a:buFont typeface="Arial" panose="020B0604020202020204" pitchFamily="34" charset="0"/>
              <a:buChar char="•"/>
            </a:pPr>
            <a:r>
              <a:rPr lang="en-US" sz="1800" dirty="0"/>
              <a:t>OR National Guard State Tuition Assistance </a:t>
            </a:r>
          </a:p>
          <a:p>
            <a:pPr marL="557213" lvl="1" indent="-214313">
              <a:buFont typeface="Arial" panose="020B0604020202020204" pitchFamily="34" charset="0"/>
              <a:buChar char="•"/>
            </a:pPr>
            <a:r>
              <a:rPr lang="en-US" sz="1800" dirty="0"/>
              <a:t>OSAC Scholarships</a:t>
            </a:r>
          </a:p>
        </p:txBody>
      </p:sp>
      <p:sp>
        <p:nvSpPr>
          <p:cNvPr id="12" name="TextBox 11">
            <a:extLst>
              <a:ext uri="{FF2B5EF4-FFF2-40B4-BE49-F238E27FC236}">
                <a16:creationId xmlns:a16="http://schemas.microsoft.com/office/drawing/2014/main" id="{5DA7FE4B-760B-40F8-81DB-CF80255E3489}"/>
              </a:ext>
            </a:extLst>
          </p:cNvPr>
          <p:cNvSpPr txBox="1"/>
          <p:nvPr/>
        </p:nvSpPr>
        <p:spPr>
          <a:xfrm>
            <a:off x="4331062" y="5299002"/>
            <a:ext cx="4812938" cy="461665"/>
          </a:xfrm>
          <a:prstGeom prst="rect">
            <a:avLst/>
          </a:prstGeom>
          <a:noFill/>
        </p:spPr>
        <p:txBody>
          <a:bodyPr wrap="square" lIns="91440" tIns="45720" rIns="91440" bIns="45720" rtlCol="0" anchor="t">
            <a:spAutoFit/>
          </a:bodyPr>
          <a:lstStyle/>
          <a:p>
            <a:pPr algn="ctr"/>
            <a:r>
              <a:rPr lang="en-US" sz="2400" err="1">
                <a:solidFill>
                  <a:srgbClr val="0070C0"/>
                </a:solidFill>
                <a:latin typeface="Arial Black"/>
              </a:rPr>
              <a:t>OregonStudentAid.Gov</a:t>
            </a:r>
            <a:endParaRPr lang="en-US" sz="2400">
              <a:solidFill>
                <a:srgbClr val="0070C0"/>
              </a:solidFill>
              <a:latin typeface="Arial Black"/>
            </a:endParaRPr>
          </a:p>
        </p:txBody>
      </p:sp>
      <p:pic>
        <p:nvPicPr>
          <p:cNvPr id="3" name="Picture 2" descr="C:\Users\bwilliams\AppData\Local\Microsoft\Windows\INetCache\Content.MSO\EF06A088.tmp">
            <a:extLst>
              <a:ext uri="{FF2B5EF4-FFF2-40B4-BE49-F238E27FC236}">
                <a16:creationId xmlns:a16="http://schemas.microsoft.com/office/drawing/2014/main" id="{978C3021-4232-2F6B-0F75-CDC5D81553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3556277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7C9FD9-D77F-4E87-84EB-EDC2E1AB92F6}"/>
              </a:ext>
            </a:extLst>
          </p:cNvPr>
          <p:cNvGrpSpPr/>
          <p:nvPr/>
        </p:nvGrpSpPr>
        <p:grpSpPr>
          <a:xfrm>
            <a:off x="299991" y="386338"/>
            <a:ext cx="4718771" cy="701482"/>
            <a:chOff x="838200" y="339436"/>
            <a:chExt cx="4185526" cy="935309"/>
          </a:xfrm>
        </p:grpSpPr>
        <p:sp>
          <p:nvSpPr>
            <p:cNvPr id="6" name="TextBox 5">
              <a:extLst>
                <a:ext uri="{FF2B5EF4-FFF2-40B4-BE49-F238E27FC236}">
                  <a16:creationId xmlns:a16="http://schemas.microsoft.com/office/drawing/2014/main" id="{D6DAEA1F-ED80-4363-9920-43FF4D13BF4B}"/>
                </a:ext>
              </a:extLst>
            </p:cNvPr>
            <p:cNvSpPr txBox="1"/>
            <p:nvPr/>
          </p:nvSpPr>
          <p:spPr>
            <a:xfrm>
              <a:off x="838200" y="339436"/>
              <a:ext cx="3997036" cy="400110"/>
            </a:xfrm>
            <a:prstGeom prst="rect">
              <a:avLst/>
            </a:prstGeom>
            <a:noFill/>
          </p:spPr>
          <p:txBody>
            <a:bodyPr wrap="square" rtlCol="0">
              <a:spAutoFit/>
            </a:bodyPr>
            <a:lstStyle/>
            <a:p>
              <a:r>
                <a:rPr lang="en-US" sz="1500" dirty="0">
                  <a:solidFill>
                    <a:schemeClr val="accent5"/>
                  </a:solidFill>
                  <a:latin typeface="Arial" panose="020B0604020202020204" pitchFamily="34" charset="0"/>
                  <a:cs typeface="Arial" panose="020B0604020202020204" pitchFamily="34" charset="0"/>
                </a:rPr>
                <a:t>creating an</a:t>
              </a:r>
            </a:p>
          </p:txBody>
        </p:sp>
        <p:sp>
          <p:nvSpPr>
            <p:cNvPr id="7" name="TextBox 6">
              <a:extLst>
                <a:ext uri="{FF2B5EF4-FFF2-40B4-BE49-F238E27FC236}">
                  <a16:creationId xmlns:a16="http://schemas.microsoft.com/office/drawing/2014/main" id="{C4E7DB1D-E1D7-43EE-8451-1FC638871EC5}"/>
                </a:ext>
              </a:extLst>
            </p:cNvPr>
            <p:cNvSpPr txBox="1"/>
            <p:nvPr/>
          </p:nvSpPr>
          <p:spPr>
            <a:xfrm>
              <a:off x="838200" y="566859"/>
              <a:ext cx="4185526" cy="707886"/>
            </a:xfrm>
            <a:prstGeom prst="rect">
              <a:avLst/>
            </a:prstGeom>
            <a:noFill/>
          </p:spPr>
          <p:txBody>
            <a:bodyPr wrap="square" rtlCol="0">
              <a:spAutoFit/>
            </a:bodyPr>
            <a:lstStyle/>
            <a:p>
              <a:r>
                <a:rPr lang="en-US" sz="3000" dirty="0">
                  <a:latin typeface="Arial Black" panose="020B0A04020102020204" pitchFamily="34" charset="0"/>
                </a:rPr>
                <a:t>OSAC </a:t>
              </a:r>
              <a:r>
                <a:rPr lang="en-US" sz="3000" dirty="0">
                  <a:latin typeface="Trebuchet MS" panose="020B0603020202020204" pitchFamily="34" charset="0"/>
                </a:rPr>
                <a:t>Portal Account</a:t>
              </a:r>
              <a:endParaRPr lang="en-US" sz="3750" dirty="0">
                <a:latin typeface="Trebuchet MS" panose="020B0603020202020204" pitchFamily="34" charset="0"/>
              </a:endParaRPr>
            </a:p>
          </p:txBody>
        </p:sp>
      </p:grpSp>
      <p:sp>
        <p:nvSpPr>
          <p:cNvPr id="8" name="TextBox 7">
            <a:extLst>
              <a:ext uri="{FF2B5EF4-FFF2-40B4-BE49-F238E27FC236}">
                <a16:creationId xmlns:a16="http://schemas.microsoft.com/office/drawing/2014/main" id="{9084630C-FE84-4963-A8EB-77596C329FB2}"/>
              </a:ext>
            </a:extLst>
          </p:cNvPr>
          <p:cNvSpPr txBox="1"/>
          <p:nvPr/>
        </p:nvSpPr>
        <p:spPr>
          <a:xfrm>
            <a:off x="302612" y="1256273"/>
            <a:ext cx="2880360" cy="2769989"/>
          </a:xfrm>
          <a:prstGeom prst="rect">
            <a:avLst/>
          </a:prstGeom>
          <a:noFill/>
        </p:spPr>
        <p:txBody>
          <a:bodyPr wrap="square" lIns="91440" tIns="45720" rIns="91440" bIns="45720" rtlCol="0" anchor="t">
            <a:spAutoFit/>
          </a:bodyPr>
          <a:lstStyle/>
          <a:p>
            <a:pPr marL="342900" indent="-342900">
              <a:buAutoNum type="arabicPeriod"/>
            </a:pPr>
            <a:r>
              <a:rPr lang="en-US" sz="1500" dirty="0">
                <a:latin typeface="Arial"/>
                <a:cs typeface="Arial"/>
              </a:rPr>
              <a:t>Use your </a:t>
            </a:r>
            <a:r>
              <a:rPr lang="en-US" b="1" dirty="0">
                <a:latin typeface="Arial"/>
                <a:cs typeface="Arial"/>
              </a:rPr>
              <a:t>legal name</a:t>
            </a:r>
            <a:r>
              <a:rPr lang="en-US" sz="1500" dirty="0">
                <a:latin typeface="Arial"/>
                <a:cs typeface="Arial"/>
              </a:rPr>
              <a:t>, make sure it is the </a:t>
            </a:r>
            <a:r>
              <a:rPr lang="en-US" b="1" dirty="0">
                <a:latin typeface="Arial"/>
                <a:cs typeface="Arial"/>
              </a:rPr>
              <a:t>same name</a:t>
            </a:r>
            <a:r>
              <a:rPr lang="en-US" sz="1500" dirty="0">
                <a:latin typeface="Arial"/>
                <a:cs typeface="Arial"/>
              </a:rPr>
              <a:t> as the one on your FAFSA/ORSAA</a:t>
            </a:r>
          </a:p>
          <a:p>
            <a:pPr marL="342900" indent="-342900">
              <a:buAutoNum type="arabicPeriod"/>
            </a:pPr>
            <a:endParaRPr lang="en-US" sz="1500" dirty="0"/>
          </a:p>
          <a:p>
            <a:pPr marL="342900" indent="-342900">
              <a:buAutoNum type="arabicPeriod"/>
            </a:pPr>
            <a:endParaRPr lang="en-US" sz="1500" dirty="0"/>
          </a:p>
          <a:p>
            <a:pPr marL="342900" indent="-342900">
              <a:buAutoNum type="arabicPeriod"/>
            </a:pPr>
            <a:r>
              <a:rPr lang="en-US" sz="1500" dirty="0">
                <a:latin typeface="Arial"/>
                <a:cs typeface="Arial"/>
              </a:rPr>
              <a:t>Password must be 12 characters including digits, upper case letter, lower case letter, and symbol (e.g. @$%)</a:t>
            </a:r>
          </a:p>
        </p:txBody>
      </p:sp>
      <p:pic>
        <p:nvPicPr>
          <p:cNvPr id="10" name="Picture 9" descr="Qr code&#10;&#10;Description automatically generated">
            <a:extLst>
              <a:ext uri="{FF2B5EF4-FFF2-40B4-BE49-F238E27FC236}">
                <a16:creationId xmlns:a16="http://schemas.microsoft.com/office/drawing/2014/main" id="{2FEC2674-F4E5-4830-BA57-974CD3950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72" y="4217400"/>
            <a:ext cx="1165120" cy="1144243"/>
          </a:xfrm>
          <a:prstGeom prst="rect">
            <a:avLst/>
          </a:prstGeom>
        </p:spPr>
      </p:pic>
      <p:sp>
        <p:nvSpPr>
          <p:cNvPr id="11" name="TextBox 10">
            <a:extLst>
              <a:ext uri="{FF2B5EF4-FFF2-40B4-BE49-F238E27FC236}">
                <a16:creationId xmlns:a16="http://schemas.microsoft.com/office/drawing/2014/main" id="{60DC49E2-5BF2-4FC6-AC6C-A549B640027A}"/>
              </a:ext>
            </a:extLst>
          </p:cNvPr>
          <p:cNvSpPr txBox="1"/>
          <p:nvPr/>
        </p:nvSpPr>
        <p:spPr>
          <a:xfrm>
            <a:off x="568772" y="5564282"/>
            <a:ext cx="2880360" cy="300082"/>
          </a:xfrm>
          <a:prstGeom prst="rect">
            <a:avLst/>
          </a:prstGeom>
          <a:noFill/>
        </p:spPr>
        <p:txBody>
          <a:bodyPr wrap="square" lIns="91440" tIns="45720" rIns="91440" bIns="45720" rtlCol="0" anchor="t">
            <a:spAutoFit/>
          </a:bodyPr>
          <a:lstStyle/>
          <a:p>
            <a:r>
              <a:rPr lang="en-US" sz="1350" dirty="0">
                <a:solidFill>
                  <a:srgbClr val="0070C0"/>
                </a:solidFill>
                <a:latin typeface="Arial"/>
                <a:cs typeface="Arial"/>
                <a:hlinkClick r:id="rId4">
                  <a:extLst>
                    <a:ext uri="{A12FA001-AC4F-418D-AE19-62706E023703}">
                      <ahyp:hlinkClr xmlns:ahyp="http://schemas.microsoft.com/office/drawing/2018/hyperlinkcolor" val="tx"/>
                    </a:ext>
                  </a:extLst>
                </a:hlinkClick>
              </a:rPr>
              <a:t>https://app.oregonstudentaid.gov/</a:t>
            </a:r>
            <a:r>
              <a:rPr lang="en-US" sz="1350" dirty="0">
                <a:latin typeface="Arial"/>
                <a:cs typeface="Arial"/>
              </a:rPr>
              <a:t> </a:t>
            </a:r>
          </a:p>
        </p:txBody>
      </p:sp>
      <p:pic>
        <p:nvPicPr>
          <p:cNvPr id="3" name="Picture 2" descr="Graphical user interface&#10;&#10;Description automatically generated">
            <a:extLst>
              <a:ext uri="{FF2B5EF4-FFF2-40B4-BE49-F238E27FC236}">
                <a16:creationId xmlns:a16="http://schemas.microsoft.com/office/drawing/2014/main" id="{832C5F54-C9EC-46BF-B7A7-BCC86451E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440" y="1121851"/>
            <a:ext cx="5773646" cy="4445231"/>
          </a:xfrm>
          <a:prstGeom prst="rect">
            <a:avLst/>
          </a:prstGeom>
        </p:spPr>
      </p:pic>
      <p:pic>
        <p:nvPicPr>
          <p:cNvPr id="4" name="Picture 3" descr="C:\Users\bwilliams\AppData\Local\Microsoft\Windows\INetCache\Content.MSO\EF06A088.tmp">
            <a:extLst>
              <a:ext uri="{FF2B5EF4-FFF2-40B4-BE49-F238E27FC236}">
                <a16:creationId xmlns:a16="http://schemas.microsoft.com/office/drawing/2014/main" id="{F0E9F308-3FC0-D86D-5D7C-AA88D557708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231383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745402" y="248971"/>
            <a:ext cx="7848600" cy="461665"/>
          </a:xfrm>
          <a:prstGeom prst="rect">
            <a:avLst/>
          </a:prstGeom>
          <a:noFill/>
        </p:spPr>
        <p:txBody>
          <a:bodyPr wrap="square">
            <a:spAutoFit/>
          </a:bodyPr>
          <a:lstStyle/>
          <a:p>
            <a:pPr algn="ctr"/>
            <a:r>
              <a:rPr lang="en-US" sz="2400" dirty="0">
                <a:latin typeface="+mj-lt"/>
              </a:rPr>
              <a:t>A student is considered to be Independent if any one of these apply:</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85800" y="5071876"/>
            <a:ext cx="7772400" cy="584776"/>
          </a:xfrm>
        </p:spPr>
        <p:txBody>
          <a:bodyPr>
            <a:normAutofit/>
          </a:bodyPr>
          <a:lstStyle/>
          <a:p>
            <a:pPr marL="0" indent="0" algn="ctr">
              <a:buNone/>
            </a:pPr>
            <a:r>
              <a:rPr lang="en-US" sz="3200" dirty="0">
                <a:latin typeface="+mj-lt"/>
              </a:rPr>
              <a:t>Otherwise, they are considered to be Dependent</a:t>
            </a:r>
            <a:endParaRPr lang="en-US" sz="3200" dirty="0"/>
          </a:p>
        </p:txBody>
      </p:sp>
      <p:pic>
        <p:nvPicPr>
          <p:cNvPr id="17" name="Picture 16">
            <a:extLst>
              <a:ext uri="{FF2B5EF4-FFF2-40B4-BE49-F238E27FC236}">
                <a16:creationId xmlns:a16="http://schemas.microsoft.com/office/drawing/2014/main" id="{8A89D0A7-7289-A9A8-C525-AAFBED23613E}"/>
              </a:ext>
            </a:extLst>
          </p:cNvPr>
          <p:cNvPicPr>
            <a:picLocks noChangeAspect="1"/>
          </p:cNvPicPr>
          <p:nvPr/>
        </p:nvPicPr>
        <p:blipFill>
          <a:blip r:embed="rId4"/>
          <a:stretch>
            <a:fillRect/>
          </a:stretch>
        </p:blipFill>
        <p:spPr>
          <a:xfrm>
            <a:off x="762000" y="818982"/>
            <a:ext cx="7696200" cy="4144548"/>
          </a:xfrm>
          <a:prstGeom prst="rect">
            <a:avLst/>
          </a:prstGeom>
        </p:spPr>
      </p:pic>
    </p:spTree>
    <p:extLst>
      <p:ext uri="{BB962C8B-B14F-4D97-AF65-F5344CB8AC3E}">
        <p14:creationId xmlns:p14="http://schemas.microsoft.com/office/powerpoint/2010/main" val="21763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5" name="TextBox 4">
            <a:extLst>
              <a:ext uri="{FF2B5EF4-FFF2-40B4-BE49-F238E27FC236}">
                <a16:creationId xmlns:a16="http://schemas.microsoft.com/office/drawing/2014/main" id="{0F75D04D-4069-500F-91C9-FF04318EE2FC}"/>
              </a:ext>
            </a:extLst>
          </p:cNvPr>
          <p:cNvSpPr txBox="1"/>
          <p:nvPr/>
        </p:nvSpPr>
        <p:spPr>
          <a:xfrm rot="10800000" flipV="1">
            <a:off x="571499" y="207812"/>
            <a:ext cx="8001001" cy="584775"/>
          </a:xfrm>
          <a:prstGeom prst="rect">
            <a:avLst/>
          </a:prstGeom>
          <a:noFill/>
        </p:spPr>
        <p:txBody>
          <a:bodyPr wrap="square">
            <a:spAutoFit/>
          </a:bodyPr>
          <a:lstStyle/>
          <a:p>
            <a:pPr algn="ctr"/>
            <a:r>
              <a:rPr lang="en-US" sz="3200" dirty="0">
                <a:latin typeface="+mj-lt"/>
              </a:rPr>
              <a:t>Which of a Dependent Student’s Parents Need an FSA ID?</a:t>
            </a:r>
          </a:p>
        </p:txBody>
      </p:sp>
      <p:pic>
        <p:nvPicPr>
          <p:cNvPr id="7" name="Content Placeholder 6">
            <a:extLst>
              <a:ext uri="{FF2B5EF4-FFF2-40B4-BE49-F238E27FC236}">
                <a16:creationId xmlns:a16="http://schemas.microsoft.com/office/drawing/2014/main" id="{2B0433EE-B67C-5A05-692F-A727727D992A}"/>
              </a:ext>
            </a:extLst>
          </p:cNvPr>
          <p:cNvPicPr>
            <a:picLocks noGrp="1" noChangeAspect="1"/>
          </p:cNvPicPr>
          <p:nvPr>
            <p:ph idx="1"/>
          </p:nvPr>
        </p:nvPicPr>
        <p:blipFill>
          <a:blip r:embed="rId4"/>
          <a:stretch>
            <a:fillRect/>
          </a:stretch>
        </p:blipFill>
        <p:spPr>
          <a:xfrm>
            <a:off x="571499" y="1145193"/>
            <a:ext cx="8001001" cy="4267199"/>
          </a:xfrm>
        </p:spPr>
      </p:pic>
    </p:spTree>
    <p:extLst>
      <p:ext uri="{BB962C8B-B14F-4D97-AF65-F5344CB8AC3E}">
        <p14:creationId xmlns:p14="http://schemas.microsoft.com/office/powerpoint/2010/main" val="402123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38334"/>
            <a:ext cx="7772400" cy="653964"/>
          </a:xfrm>
        </p:spPr>
        <p:txBody>
          <a:bodyPr>
            <a:normAutofit fontScale="90000"/>
          </a:bodyPr>
          <a:lstStyle/>
          <a:p>
            <a:pPr algn="ctr" eaLnBrk="1" hangingPunct="1"/>
            <a:br>
              <a:rPr lang="en-US" b="1" dirty="0">
                <a:latin typeface="+mn-lt"/>
              </a:rPr>
            </a:br>
            <a:r>
              <a:rPr lang="en-US" sz="4200" dirty="0"/>
              <a:t>Which year’s information is reported?</a:t>
            </a:r>
            <a:br>
              <a:rPr lang="en-US" b="1" dirty="0">
                <a:highlight>
                  <a:srgbClr val="00FFFF"/>
                </a:highlight>
              </a:rPr>
            </a:br>
            <a:endParaRPr lang="en-US" b="1" dirty="0">
              <a:highlight>
                <a:srgbClr val="00FFFF"/>
              </a:highlight>
            </a:endParaRP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3" name="Picture 2">
            <a:extLst>
              <a:ext uri="{FF2B5EF4-FFF2-40B4-BE49-F238E27FC236}">
                <a16:creationId xmlns:a16="http://schemas.microsoft.com/office/drawing/2014/main" id="{5A621C0D-5499-E480-A255-48EE1EC55F57}"/>
              </a:ext>
            </a:extLst>
          </p:cNvPr>
          <p:cNvPicPr>
            <a:picLocks noChangeAspect="1"/>
          </p:cNvPicPr>
          <p:nvPr/>
        </p:nvPicPr>
        <p:blipFill>
          <a:blip r:embed="rId4"/>
          <a:stretch>
            <a:fillRect/>
          </a:stretch>
        </p:blipFill>
        <p:spPr>
          <a:xfrm>
            <a:off x="76200" y="1138237"/>
            <a:ext cx="8991600" cy="4581525"/>
          </a:xfrm>
          <a:prstGeom prst="rect">
            <a:avLst/>
          </a:prstGeom>
        </p:spPr>
      </p:pic>
    </p:spTree>
    <p:extLst>
      <p:ext uri="{BB962C8B-B14F-4D97-AF65-F5344CB8AC3E}">
        <p14:creationId xmlns:p14="http://schemas.microsoft.com/office/powerpoint/2010/main" val="2437944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914400"/>
          </a:xfrm>
        </p:spPr>
        <p:txBody>
          <a:bodyPr>
            <a:normAutofit fontScale="90000"/>
          </a:bodyPr>
          <a:lstStyle/>
          <a:p>
            <a:pPr algn="ctr" eaLnBrk="1" hangingPunct="1"/>
            <a:r>
              <a:rPr lang="en-US" sz="4700" dirty="0"/>
              <a:t>Sai calculation - Income  </a:t>
            </a:r>
            <a:br>
              <a:rPr lang="en-US" sz="3200" dirty="0"/>
            </a:br>
            <a:r>
              <a:rPr lang="en-US" sz="2000" b="1" dirty="0"/>
              <a:t>(For </a:t>
            </a:r>
            <a:r>
              <a:rPr lang="en-US" sz="2000" b="1" dirty="0">
                <a:highlight>
                  <a:srgbClr val="FFFF00"/>
                </a:highlight>
              </a:rPr>
              <a:t>2026-2027</a:t>
            </a:r>
            <a:r>
              <a:rPr lang="en-US" sz="2000" b="1" dirty="0"/>
              <a:t> School Year use </a:t>
            </a:r>
            <a:r>
              <a:rPr lang="en-US" sz="2000" b="1" dirty="0">
                <a:highlight>
                  <a:srgbClr val="FFFF00"/>
                </a:highlight>
              </a:rPr>
              <a:t>2024</a:t>
            </a:r>
            <a:r>
              <a:rPr lang="en-US" sz="2000" b="1" dirty="0"/>
              <a:t> Tax Return information)</a:t>
            </a:r>
            <a:endParaRPr lang="en-US" b="1" dirty="0"/>
          </a:p>
        </p:txBody>
      </p:sp>
      <p:sp>
        <p:nvSpPr>
          <p:cNvPr id="3" name="Content Placeholder 2"/>
          <p:cNvSpPr>
            <a:spLocks noGrp="1"/>
          </p:cNvSpPr>
          <p:nvPr>
            <p:ph idx="1"/>
          </p:nvPr>
        </p:nvSpPr>
        <p:spPr>
          <a:xfrm>
            <a:off x="685800" y="1143000"/>
            <a:ext cx="7772400" cy="4495800"/>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Parent’s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When the student is considered “dependent” for FAFSA purposes </a:t>
            </a:r>
          </a:p>
          <a:p>
            <a:pPr marL="393192" lvl="1" indent="0" eaLnBrk="1" fontAlgn="auto" hangingPunct="1">
              <a:spcAft>
                <a:spcPts val="0"/>
              </a:spcAft>
              <a:buNone/>
              <a:defRPr/>
            </a:pPr>
            <a:r>
              <a:rPr lang="en-US" dirty="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Student’s</a:t>
            </a:r>
            <a:endParaRPr lang="en-US" sz="1800" b="1" dirty="0">
              <a:solidFill>
                <a:srgbClr val="00B050"/>
              </a:solidFill>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b="1" dirty="0">
                <a:solidFill>
                  <a:srgbClr val="00B050"/>
                </a:solidFill>
                <a:latin typeface="Arial" panose="020B0604020202020204" pitchFamily="34" charset="0"/>
                <a:cs typeface="Arial" panose="020B0604020202020204" pitchFamily="34" charset="0"/>
              </a:rPr>
              <a:t>$11,770 </a:t>
            </a:r>
            <a:r>
              <a:rPr lang="en-US" dirty="0">
                <a:latin typeface="Arial" panose="020B0604020202020204" pitchFamily="34" charset="0"/>
                <a:cs typeface="Arial" panose="020B0604020202020204" pitchFamily="34" charset="0"/>
              </a:rPr>
              <a:t>is “protected” (i.e., 2024 income for the 2026-2027 </a:t>
            </a:r>
            <a:r>
              <a:rPr lang="en-US">
                <a:latin typeface="Arial" panose="020B0604020202020204" pitchFamily="34" charset="0"/>
                <a:cs typeface="Arial" panose="020B0604020202020204" pitchFamily="34" charset="0"/>
              </a:rPr>
              <a:t>academic year)</a:t>
            </a:r>
            <a:endParaRPr lang="en-US" dirty="0">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 50% of income greater than </a:t>
            </a:r>
            <a:r>
              <a:rPr lang="en-US" b="1" dirty="0">
                <a:solidFill>
                  <a:srgbClr val="00B050"/>
                </a:solidFill>
                <a:latin typeface="Arial" panose="020B0604020202020204" pitchFamily="34" charset="0"/>
                <a:cs typeface="Arial" panose="020B0604020202020204" pitchFamily="34" charset="0"/>
              </a:rPr>
              <a:t>$11,770 </a:t>
            </a:r>
            <a:r>
              <a:rPr lang="en-US" dirty="0">
                <a:latin typeface="Arial" panose="020B0604020202020204" pitchFamily="34" charset="0"/>
                <a:cs typeface="Arial" panose="020B0604020202020204" pitchFamily="34" charset="0"/>
              </a:rPr>
              <a:t>may be added to the SAI</a:t>
            </a:r>
          </a:p>
          <a:p>
            <a:pPr marL="393192" lvl="1"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Start with your Adjusted Gross Income (AGI) and include:</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IRA deductions &amp; payments to self-employed SEP, SIMPLE, Keough, and other qualified retirement accounts</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Foreign earned income if exempt from taxation</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Tax Exempt Interest Income</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Pensions (excluding rollovers)</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IRA Distributions (excluding rollovers)</a:t>
            </a:r>
          </a:p>
          <a:p>
            <a:pPr marL="393192" lvl="1" indent="0" eaLnBrk="1" fontAlgn="auto" hangingPunct="1">
              <a:spcAft>
                <a:spcPts val="0"/>
              </a:spcAft>
              <a:buNone/>
              <a:defRPr/>
            </a:pPr>
            <a:endParaRPr lang="en-US" sz="1600" dirty="0">
              <a:latin typeface="Arial" panose="020B0604020202020204" pitchFamily="34" charset="0"/>
              <a:cs typeface="Arial" panose="020B0604020202020204" pitchFamily="34" charset="0"/>
            </a:endParaRPr>
          </a:p>
          <a:p>
            <a:pPr marL="393192" lvl="1" indent="0" eaLnBrk="1" fontAlgn="auto" hangingPunct="1">
              <a:spcAft>
                <a:spcPts val="0"/>
              </a:spcAft>
              <a:buNone/>
              <a:defRPr/>
            </a:pPr>
            <a:endParaRPr lang="en-US" sz="1600" dirty="0"/>
          </a:p>
        </p:txBody>
      </p:sp>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28795"/>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91200"/>
            <a:ext cx="3200400" cy="8851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6375"/>
            <a:ext cx="7696200" cy="519425"/>
          </a:xfrm>
        </p:spPr>
        <p:txBody>
          <a:bodyPr>
            <a:normAutofit fontScale="90000"/>
          </a:bodyPr>
          <a:lstStyle/>
          <a:p>
            <a:pPr algn="ctr" eaLnBrk="1" hangingPunct="1"/>
            <a:r>
              <a:rPr lang="en-US" dirty="0">
                <a:solidFill>
                  <a:schemeClr val="tx1"/>
                </a:solidFill>
              </a:rPr>
              <a:t>Exempt from asset reporting</a:t>
            </a:r>
            <a:endParaRPr lang="en-US" dirty="0"/>
          </a:p>
        </p:txBody>
      </p:sp>
      <p:sp>
        <p:nvSpPr>
          <p:cNvPr id="54274" name="Content Placeholder 2"/>
          <p:cNvSpPr>
            <a:spLocks noGrp="1"/>
          </p:cNvSpPr>
          <p:nvPr>
            <p:ph idx="1"/>
          </p:nvPr>
        </p:nvSpPr>
        <p:spPr>
          <a:xfrm>
            <a:off x="228600" y="752105"/>
            <a:ext cx="8610600" cy="5044435"/>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Dependent </a:t>
            </a:r>
            <a:r>
              <a:rPr lang="en-US" dirty="0"/>
              <a:t>student meets one of these criteria:</a:t>
            </a:r>
          </a:p>
          <a:p>
            <a:pPr marL="731520" lvl="1" indent="-274320" fontAlgn="auto">
              <a:spcAft>
                <a:spcPts val="0"/>
              </a:spcAft>
              <a:buClr>
                <a:schemeClr val="accent3"/>
              </a:buClr>
              <a:buFont typeface="Wingdings 2"/>
              <a:buChar char=""/>
              <a:defRPr/>
            </a:pPr>
            <a:endParaRPr lang="en-US" sz="1200" dirty="0"/>
          </a:p>
          <a:p>
            <a:pPr marL="731520" lvl="1" indent="-274320" fontAlgn="auto">
              <a:spcAft>
                <a:spcPts val="0"/>
              </a:spcAft>
              <a:buClr>
                <a:schemeClr val="accent3"/>
              </a:buClr>
              <a:buFont typeface="Wingdings 2"/>
              <a:buChar char=""/>
              <a:defRPr/>
            </a:pPr>
            <a:r>
              <a:rPr lang="en-US" dirty="0"/>
              <a:t>The student qualifies for a Maximum Pell Grant</a:t>
            </a:r>
          </a:p>
          <a:p>
            <a:pPr lvl="1" fontAlgn="auto">
              <a:spcAft>
                <a:spcPts val="0"/>
              </a:spcAft>
              <a:buClr>
                <a:schemeClr val="accent3"/>
              </a:buClr>
              <a:defRPr/>
            </a:pPr>
            <a:endParaRPr lang="en-US" sz="1200" dirty="0"/>
          </a:p>
          <a:p>
            <a:pPr lvl="1" fontAlgn="auto">
              <a:spcAft>
                <a:spcPts val="0"/>
              </a:spcAft>
              <a:buClr>
                <a:schemeClr val="accent3"/>
              </a:buClr>
              <a:defRPr/>
            </a:pPr>
            <a:endParaRPr lang="en-US" sz="1200" dirty="0"/>
          </a:p>
          <a:p>
            <a:pPr marL="731520" lvl="1" indent="-274320" fontAlgn="auto">
              <a:spcAft>
                <a:spcPts val="0"/>
              </a:spcAft>
              <a:buClr>
                <a:schemeClr val="accent3"/>
              </a:buClr>
              <a:buFont typeface="Wingdings 2"/>
              <a:buChar char=""/>
              <a:defRPr/>
            </a:pPr>
            <a:r>
              <a:rPr lang="en-US" dirty="0"/>
              <a:t>The student’s parents’ 2024 combined AGI is less than $60,000 and</a:t>
            </a:r>
          </a:p>
          <a:p>
            <a:pPr marL="1188720" lvl="2" indent="-274320" fontAlgn="auto">
              <a:spcAft>
                <a:spcPts val="0"/>
              </a:spcAft>
              <a:buClr>
                <a:schemeClr val="accent3"/>
              </a:buClr>
              <a:buFont typeface="Wingdings 2"/>
              <a:buChar char=""/>
              <a:defRPr/>
            </a:pPr>
            <a:r>
              <a:rPr lang="en-US" dirty="0"/>
              <a:t>They do not file a Schedule A, B, D, E, F, or H, and</a:t>
            </a:r>
          </a:p>
          <a:p>
            <a:pPr marL="1188720" lvl="2" indent="-274320" fontAlgn="auto">
              <a:spcAft>
                <a:spcPts val="0"/>
              </a:spcAft>
              <a:buClr>
                <a:schemeClr val="accent3"/>
              </a:buClr>
              <a:buFont typeface="Wingdings 2"/>
              <a:buChar char=""/>
              <a:defRPr/>
            </a:pPr>
            <a:r>
              <a:rPr lang="en-US" dirty="0"/>
              <a:t>They do not file a Schedule C, or</a:t>
            </a:r>
          </a:p>
          <a:p>
            <a:pPr marL="1645920" lvl="3" indent="-274320" fontAlgn="auto">
              <a:spcAft>
                <a:spcPts val="0"/>
              </a:spcAft>
              <a:buClr>
                <a:schemeClr val="accent3"/>
              </a:buClr>
              <a:buFont typeface="Wingdings 2"/>
              <a:buChar char=""/>
              <a:defRPr/>
            </a:pPr>
            <a:r>
              <a:rPr lang="en-US" dirty="0"/>
              <a:t>They file a Schedule C with net business income of not more than a $10,000 loss or gain</a:t>
            </a:r>
          </a:p>
          <a:p>
            <a:pPr lvl="3" fontAlgn="auto">
              <a:spcAft>
                <a:spcPts val="0"/>
              </a:spcAft>
              <a:buClr>
                <a:schemeClr val="accent3"/>
              </a:buClr>
              <a:defRPr/>
            </a:pPr>
            <a:endParaRPr lang="en-US" sz="1200" dirty="0"/>
          </a:p>
          <a:p>
            <a:pPr lvl="3" fontAlgn="auto">
              <a:spcAft>
                <a:spcPts val="0"/>
              </a:spcAft>
              <a:buClr>
                <a:schemeClr val="accent3"/>
              </a:buClr>
              <a:defRPr/>
            </a:pPr>
            <a:endParaRPr lang="en-US" sz="1200" dirty="0"/>
          </a:p>
          <a:p>
            <a:pPr marL="731520" lvl="1" indent="-274320">
              <a:spcAft>
                <a:spcPts val="0"/>
              </a:spcAft>
              <a:buClr>
                <a:schemeClr val="accent3"/>
              </a:buClr>
              <a:buFont typeface="Wingdings 2"/>
              <a:buChar char=""/>
              <a:defRPr/>
            </a:pPr>
            <a:r>
              <a:rPr lang="en-US" dirty="0"/>
              <a:t>Receiving any 1(or more) of 9 federal benefits in 2024 or 2025</a:t>
            </a:r>
          </a:p>
          <a:p>
            <a:pPr marL="1005840" lvl="2" indent="-274320">
              <a:spcAft>
                <a:spcPts val="0"/>
              </a:spcAft>
              <a:buClr>
                <a:schemeClr val="accent3"/>
              </a:buClr>
              <a:buFont typeface="Wingdings 2"/>
              <a:buChar char=""/>
              <a:defRPr/>
            </a:pPr>
            <a:r>
              <a:rPr lang="en-US" dirty="0"/>
              <a:t>9 named programs including: </a:t>
            </a:r>
          </a:p>
          <a:p>
            <a:pPr marL="1280160" lvl="3" indent="-274320">
              <a:spcAft>
                <a:spcPts val="0"/>
              </a:spcAft>
              <a:buClr>
                <a:schemeClr val="accent3"/>
              </a:buClr>
              <a:buFont typeface="Wingdings 2"/>
              <a:buChar char=""/>
              <a:defRPr/>
            </a:pPr>
            <a:r>
              <a:rPr lang="en-US" dirty="0"/>
              <a:t>“Free or reduced-price school lunch”</a:t>
            </a:r>
          </a:p>
          <a:p>
            <a:pPr marL="1554480" lvl="4" indent="-274320">
              <a:spcAft>
                <a:spcPts val="0"/>
              </a:spcAft>
              <a:buClr>
                <a:schemeClr val="accent3"/>
              </a:buClr>
              <a:buFont typeface="Wingdings 2"/>
              <a:buChar char=""/>
              <a:defRPr/>
            </a:pPr>
            <a:r>
              <a:rPr lang="en-US" dirty="0"/>
              <a:t>A universal program in all CA TK-12 public schools</a:t>
            </a:r>
          </a:p>
          <a:p>
            <a:pPr marL="1874320" lvl="5" indent="-274320">
              <a:spcAft>
                <a:spcPts val="0"/>
              </a:spcAft>
              <a:buClr>
                <a:schemeClr val="accent3"/>
              </a:buClr>
              <a:buFont typeface="Wingdings 2"/>
              <a:buChar char=""/>
              <a:defRPr/>
            </a:pPr>
            <a:r>
              <a:rPr lang="en-US" dirty="0"/>
              <a:t>Check the income guidelines for FAFSA eligibility (next slide)</a:t>
            </a:r>
          </a:p>
          <a:p>
            <a:pPr lvl="4" indent="0">
              <a:spcAft>
                <a:spcPts val="0"/>
              </a:spcAft>
              <a:buClr>
                <a:schemeClr val="accent3"/>
              </a:buClr>
              <a:buNone/>
              <a:defRPr/>
            </a:pPr>
            <a:endParaRPr lang="en-US" dirty="0"/>
          </a:p>
          <a:p>
            <a:pPr eaLnBrk="1" hangingPunct="1"/>
            <a:endParaRPr lang="en-US" sz="2800" u="sng" dirty="0">
              <a:solidFill>
                <a:srgbClr val="FF0000"/>
              </a:solidFill>
              <a:latin typeface="Arial" panose="020B0604020202020204" pitchFamily="34"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2" name="Picture 2" descr="Asset - Free business icons">
            <a:extLst>
              <a:ext uri="{FF2B5EF4-FFF2-40B4-BE49-F238E27FC236}">
                <a16:creationId xmlns:a16="http://schemas.microsoft.com/office/drawing/2014/main" id="{F5C6783C-E293-8CA1-FDD7-B83696866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6087"/>
            <a:ext cx="1524000" cy="129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20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rot="10800000" flipV="1">
            <a:off x="723900" y="304800"/>
            <a:ext cx="8039100" cy="609600"/>
          </a:xfrm>
        </p:spPr>
        <p:txBody>
          <a:bodyPr>
            <a:normAutofit fontScale="90000"/>
          </a:bodyPr>
          <a:lstStyle/>
          <a:p>
            <a:pPr algn="ctr" eaLnBrk="1" hangingPunct="1"/>
            <a:r>
              <a:rPr lang="en-US" dirty="0"/>
              <a:t>Free OR reduced-price school lunch</a:t>
            </a:r>
            <a:br>
              <a:rPr lang="en-US" dirty="0"/>
            </a:br>
            <a:endParaRPr lang="en-US"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6" name="Content Placeholder 5">
            <a:extLst>
              <a:ext uri="{FF2B5EF4-FFF2-40B4-BE49-F238E27FC236}">
                <a16:creationId xmlns:a16="http://schemas.microsoft.com/office/drawing/2014/main" id="{FC502D7A-B28D-DC79-9F3E-FC008DCA1C27}"/>
              </a:ext>
            </a:extLst>
          </p:cNvPr>
          <p:cNvPicPr>
            <a:picLocks noGrp="1" noChangeAspect="1"/>
          </p:cNvPicPr>
          <p:nvPr>
            <p:ph idx="1"/>
          </p:nvPr>
        </p:nvPicPr>
        <p:blipFill>
          <a:blip r:embed="rId4"/>
          <a:stretch>
            <a:fillRect/>
          </a:stretch>
        </p:blipFill>
        <p:spPr>
          <a:xfrm>
            <a:off x="1790700" y="685800"/>
            <a:ext cx="5562600" cy="5015429"/>
          </a:xfrm>
        </p:spPr>
      </p:pic>
    </p:spTree>
    <p:extLst>
      <p:ext uri="{BB962C8B-B14F-4D97-AF65-F5344CB8AC3E}">
        <p14:creationId xmlns:p14="http://schemas.microsoft.com/office/powerpoint/2010/main" val="92644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09065" y="661147"/>
            <a:ext cx="7703457" cy="533400"/>
          </a:xfrm>
        </p:spPr>
        <p:txBody>
          <a:bodyPr>
            <a:normAutofit fontScale="90000"/>
          </a:bodyPr>
          <a:lstStyle/>
          <a:p>
            <a:pPr algn="ctr" eaLnBrk="1" hangingPunct="1"/>
            <a:r>
              <a:rPr lang="en-US" sz="3600" err="1"/>
              <a:t>Fafsa</a:t>
            </a:r>
            <a:r>
              <a:rPr lang="en-US" sz="3600"/>
              <a:t> definition of federal benefits received</a:t>
            </a:r>
            <a:br>
              <a:rPr lang="en-US" sz="4000"/>
            </a:br>
            <a:endParaRPr lang="en-US" sz="400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8" name="Content Placeholder 7">
            <a:extLst>
              <a:ext uri="{FF2B5EF4-FFF2-40B4-BE49-F238E27FC236}">
                <a16:creationId xmlns:a16="http://schemas.microsoft.com/office/drawing/2014/main" id="{E03CC6A2-C802-2A92-EF73-776782B6407E}"/>
              </a:ext>
            </a:extLst>
          </p:cNvPr>
          <p:cNvSpPr>
            <a:spLocks noGrp="1"/>
          </p:cNvSpPr>
          <p:nvPr>
            <p:ph idx="1"/>
          </p:nvPr>
        </p:nvSpPr>
        <p:spPr>
          <a:xfrm>
            <a:off x="526143" y="1066800"/>
            <a:ext cx="8084457" cy="4724400"/>
          </a:xfrm>
        </p:spPr>
        <p:txBody>
          <a:bodyPr vert="horz" lIns="91440" tIns="45720" rIns="91440" bIns="45720" rtlCol="0" anchor="t">
            <a:normAutofit/>
          </a:bodyPr>
          <a:lstStyle/>
          <a:p>
            <a:r>
              <a:rPr lang="en-US" dirty="0"/>
              <a:t>At any time during 2024 or 2025, did the parent or anyone in their family receive benefits from any of the following federal programs? </a:t>
            </a:r>
          </a:p>
          <a:p>
            <a:pPr lvl="2"/>
            <a:endParaRPr lang="en-US" dirty="0"/>
          </a:p>
          <a:p>
            <a:pPr lvl="2"/>
            <a:endParaRPr lang="en-US" dirty="0"/>
          </a:p>
          <a:p>
            <a:endParaRPr lang="en-US" dirty="0"/>
          </a:p>
          <a:p>
            <a:endParaRPr lang="en-US" dirty="0"/>
          </a:p>
          <a:p>
            <a:r>
              <a:rPr lang="en-US" sz="1600" dirty="0"/>
              <a:t>EIC can be found on line 27 of your 2024 or 2025 1040 tax return</a:t>
            </a:r>
          </a:p>
          <a:p>
            <a:pPr>
              <a:buClr>
                <a:srgbClr val="9A732E"/>
              </a:buClr>
            </a:pPr>
            <a:r>
              <a:rPr lang="en-US" sz="1600" dirty="0"/>
              <a:t>Oregon Health Plan OHP is the OR version of Medicaid</a:t>
            </a:r>
          </a:p>
          <a:p>
            <a:pPr>
              <a:buClr>
                <a:srgbClr val="9A732E"/>
              </a:buClr>
            </a:pPr>
            <a:r>
              <a:rPr lang="en-US" sz="1600" dirty="0"/>
              <a:t>QHP credit can be found on line 9 of Schedule 3 of your 2024 or 2025 tax return</a:t>
            </a:r>
          </a:p>
          <a:p>
            <a:pPr>
              <a:buClr>
                <a:srgbClr val="9A732E"/>
              </a:buClr>
            </a:pPr>
            <a:r>
              <a:rPr lang="en-US" sz="1600" dirty="0"/>
              <a:t>Oregon Trail Card is the OR version of SNAP</a:t>
            </a:r>
          </a:p>
          <a:p>
            <a:pPr>
              <a:buClr>
                <a:srgbClr val="9A732E"/>
              </a:buClr>
            </a:pPr>
            <a:r>
              <a:rPr lang="en-US" sz="1600" dirty="0"/>
              <a:t>SSDI is not the same benefit as SSI</a:t>
            </a:r>
            <a:endParaRPr lang="en-US" dirty="0"/>
          </a:p>
          <a:p>
            <a:endParaRPr lang="en-US" dirty="0"/>
          </a:p>
        </p:txBody>
      </p:sp>
      <p:pic>
        <p:nvPicPr>
          <p:cNvPr id="10" name="Picture 9">
            <a:extLst>
              <a:ext uri="{FF2B5EF4-FFF2-40B4-BE49-F238E27FC236}">
                <a16:creationId xmlns:a16="http://schemas.microsoft.com/office/drawing/2014/main" id="{FA111ED4-F208-0B4C-CCDB-9D7646E51333}"/>
              </a:ext>
            </a:extLst>
          </p:cNvPr>
          <p:cNvPicPr>
            <a:picLocks noChangeAspect="1"/>
          </p:cNvPicPr>
          <p:nvPr/>
        </p:nvPicPr>
        <p:blipFill>
          <a:blip r:embed="rId4"/>
          <a:stretch>
            <a:fillRect/>
          </a:stretch>
        </p:blipFill>
        <p:spPr>
          <a:xfrm>
            <a:off x="1058408" y="2179444"/>
            <a:ext cx="7019925" cy="1041195"/>
          </a:xfrm>
          <a:prstGeom prst="rect">
            <a:avLst/>
          </a:prstGeom>
        </p:spPr>
      </p:pic>
      <p:pic>
        <p:nvPicPr>
          <p:cNvPr id="1026" name="Picture 2" descr="State funding RGB color icon State funding RGB color icon. Public finance. Government funding. Additional financial support. Money management. State finance commission. Banking, investments. Isolated vector illustration government benefits stock illustrations">
            <a:extLst>
              <a:ext uri="{FF2B5EF4-FFF2-40B4-BE49-F238E27FC236}">
                <a16:creationId xmlns:a16="http://schemas.microsoft.com/office/drawing/2014/main" id="{D7A95C40-9057-C2AA-7451-9A9CE1F74B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12" t="14508" r="15729" b="15701"/>
          <a:stretch>
            <a:fillRect/>
          </a:stretch>
        </p:blipFill>
        <p:spPr bwMode="auto">
          <a:xfrm>
            <a:off x="4778854" y="4867936"/>
            <a:ext cx="1650954" cy="16486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williams\AppData\Local\Microsoft\Windows\INetCache\Content.MSO\EF06A088.tmp">
            <a:extLst>
              <a:ext uri="{FF2B5EF4-FFF2-40B4-BE49-F238E27FC236}">
                <a16:creationId xmlns:a16="http://schemas.microsoft.com/office/drawing/2014/main" id="{992A5AED-DE00-58D3-3E03-4E4A71E91E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195820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5" y="181610"/>
            <a:ext cx="7946070" cy="580390"/>
          </a:xfrm>
        </p:spPr>
        <p:txBody>
          <a:bodyPr>
            <a:normAutofit fontScale="90000"/>
          </a:bodyPr>
          <a:lstStyle/>
          <a:p>
            <a:pPr algn="ctr" eaLnBrk="1" fontAlgn="auto" hangingPunct="1">
              <a:spcAft>
                <a:spcPts val="0"/>
              </a:spcAft>
              <a:defRPr/>
            </a:pPr>
            <a:r>
              <a:rPr lang="en-US" sz="4400" dirty="0"/>
              <a:t>What Assets to declare for FAFSA</a:t>
            </a:r>
          </a:p>
        </p:txBody>
      </p:sp>
      <p:sp>
        <p:nvSpPr>
          <p:cNvPr id="56322" name="Content Placeholder 2"/>
          <p:cNvSpPr>
            <a:spLocks noGrp="1"/>
          </p:cNvSpPr>
          <p:nvPr>
            <p:ph idx="1"/>
          </p:nvPr>
        </p:nvSpPr>
        <p:spPr>
          <a:xfrm>
            <a:off x="594946" y="838200"/>
            <a:ext cx="6567854" cy="5029200"/>
          </a:xfrm>
        </p:spPr>
        <p:txBody>
          <a:bodyPr>
            <a:normAutofit fontScale="77500" lnSpcReduction="20000"/>
          </a:bodyPr>
          <a:lstStyle/>
          <a:p>
            <a:pPr marL="0" indent="0" eaLnBrk="1" hangingPunct="1">
              <a:buNone/>
            </a:pPr>
            <a:r>
              <a:rPr lang="en-US" b="1" dirty="0">
                <a:latin typeface="Arial" panose="020B0604020202020204" pitchFamily="34" charset="0"/>
                <a:cs typeface="Arial" panose="020B0604020202020204" pitchFamily="34" charset="0"/>
              </a:rPr>
              <a:t>FAFSA Assets Do Not Include</a:t>
            </a:r>
            <a:r>
              <a:rPr lang="en-US"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Home equity (in primary home)</a:t>
            </a:r>
          </a:p>
          <a:p>
            <a:pPr eaLnBrk="1" hangingPunct="1"/>
            <a:r>
              <a:rPr lang="en-US" sz="1800" dirty="0">
                <a:latin typeface="Arial" panose="020B0604020202020204" pitchFamily="34" charset="0"/>
                <a:cs typeface="Arial" panose="020B0604020202020204" pitchFamily="34" charset="0"/>
              </a:rPr>
              <a:t>Retirement accounts (IRA, 401k, 403b, Roth, etc.)</a:t>
            </a:r>
          </a:p>
          <a:p>
            <a:pPr eaLnBrk="1" hangingPunct="1"/>
            <a:r>
              <a:rPr lang="en-US" sz="1800" dirty="0">
                <a:latin typeface="Arial" panose="020B0604020202020204" pitchFamily="34" charset="0"/>
                <a:cs typeface="Arial" panose="020B0604020202020204" pitchFamily="34" charset="0"/>
              </a:rPr>
              <a:t>Life insurance &amp; annuities</a:t>
            </a:r>
          </a:p>
          <a:p>
            <a:r>
              <a:rPr lang="en-US" sz="1800" dirty="0">
                <a:latin typeface="Arial" panose="020B0604020202020204" pitchFamily="34" charset="0"/>
                <a:cs typeface="Arial" panose="020B0604020202020204" pitchFamily="34" charset="0"/>
              </a:rPr>
              <a:t>Family business with less than 100 FT employees</a:t>
            </a:r>
          </a:p>
          <a:p>
            <a:r>
              <a:rPr lang="en-US" sz="1800" dirty="0">
                <a:latin typeface="Arial" panose="020B0604020202020204" pitchFamily="34" charset="0"/>
                <a:cs typeface="Arial" panose="020B0604020202020204" pitchFamily="34" charset="0"/>
              </a:rPr>
              <a:t>Farms where the family resides</a:t>
            </a:r>
          </a:p>
          <a:p>
            <a:r>
              <a:rPr lang="en-US" sz="1800" dirty="0">
                <a:latin typeface="Arial" panose="020B0604020202020204" pitchFamily="34" charset="0"/>
                <a:cs typeface="Arial" panose="020B0604020202020204" pitchFamily="34" charset="0"/>
              </a:rPr>
              <a:t>Commercial </a:t>
            </a:r>
            <a:r>
              <a:rPr lang="en-US" sz="1800">
                <a:latin typeface="Arial" panose="020B0604020202020204" pitchFamily="34" charset="0"/>
                <a:cs typeface="Arial" panose="020B0604020202020204" pitchFamily="34" charset="0"/>
              </a:rPr>
              <a:t>fishing business owned/controlled by a family</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Personal vehicles, boats, firearms, household goods,  jewelry, tools etc.</a:t>
            </a:r>
          </a:p>
          <a:p>
            <a:pPr marL="0" indent="0" eaLnBrk="1" hangingPunct="1">
              <a:buNone/>
            </a:pPr>
            <a:endParaRPr lang="en-US" sz="1200" b="1" dirty="0">
              <a:latin typeface="Arial" panose="020B0604020202020204" pitchFamily="34" charset="0"/>
              <a:cs typeface="Arial" panose="020B0604020202020204" pitchFamily="34" charset="0"/>
            </a:endParaRPr>
          </a:p>
          <a:p>
            <a:pPr marL="0" indent="0" eaLnBrk="1" hangingPunct="1">
              <a:buNone/>
            </a:pPr>
            <a:r>
              <a:rPr lang="en-US" sz="2000" b="1" dirty="0">
                <a:latin typeface="Arial" panose="020B0604020202020204" pitchFamily="34" charset="0"/>
                <a:cs typeface="Arial" panose="020B0604020202020204" pitchFamily="34" charset="0"/>
              </a:rPr>
              <a:t>Examples of FAFSA assets to declare:</a:t>
            </a:r>
          </a:p>
          <a:p>
            <a:r>
              <a:rPr lang="en-US" sz="1800" dirty="0">
                <a:latin typeface="Arial" panose="020B0604020202020204" pitchFamily="34" charset="0"/>
                <a:cs typeface="Arial" panose="020B0604020202020204" pitchFamily="34" charset="0"/>
              </a:rPr>
              <a:t>Cash, Savings, Checking</a:t>
            </a:r>
          </a:p>
          <a:p>
            <a:r>
              <a:rPr lang="en-US" sz="1800" dirty="0">
                <a:latin typeface="Arial" panose="020B0604020202020204" pitchFamily="34" charset="0"/>
                <a:cs typeface="Arial" panose="020B0604020202020204" pitchFamily="34" charset="0"/>
              </a:rPr>
              <a:t>Net worth of land, investment real estate, etc.</a:t>
            </a:r>
          </a:p>
          <a:p>
            <a:r>
              <a:rPr lang="en-US" sz="1800" dirty="0">
                <a:latin typeface="Arial" panose="020B0604020202020204" pitchFamily="34" charset="0"/>
                <a:cs typeface="Arial" panose="020B0604020202020204" pitchFamily="34" charset="0"/>
              </a:rPr>
              <a:t>Stocks/Bonds/Trusts/Other Investments (not in retirement accounts)</a:t>
            </a:r>
          </a:p>
          <a:p>
            <a:r>
              <a:rPr lang="en-US" sz="1800" dirty="0">
                <a:latin typeface="Arial" panose="020B0604020202020204" pitchFamily="34" charset="0"/>
                <a:cs typeface="Arial" panose="020B0604020202020204" pitchFamily="34" charset="0"/>
              </a:rPr>
              <a:t>College savings plans/529 plans – do not include the value of siblings’ plans (</a:t>
            </a:r>
            <a:r>
              <a:rPr lang="en-US" sz="1800" dirty="0">
                <a:highlight>
                  <a:srgbClr val="FFFF00"/>
                </a:highlight>
                <a:latin typeface="Arial" panose="020B0604020202020204" pitchFamily="34" charset="0"/>
                <a:cs typeface="Arial" panose="020B0604020202020204" pitchFamily="34" charset="0"/>
              </a:rPr>
              <a:t>report as an asset of the parents</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Annual child support received in most recent completed calendar year</a:t>
            </a:r>
          </a:p>
          <a:p>
            <a:r>
              <a:rPr lang="en-US" sz="1800" dirty="0">
                <a:latin typeface="Arial" panose="020B0604020202020204" pitchFamily="34" charset="0"/>
                <a:cs typeface="Arial" panose="020B0604020202020204" pitchFamily="34" charset="0"/>
              </a:rPr>
              <a:t>Note: if net worth is negative, enter zero</a:t>
            </a:r>
          </a:p>
          <a:p>
            <a:pPr marL="0" indent="0" eaLnBrk="1" hangingPunct="1">
              <a:buNone/>
            </a:pPr>
            <a:endParaRPr lang="en-US" sz="1800" dirty="0"/>
          </a:p>
        </p:txBody>
      </p:sp>
      <p:pic>
        <p:nvPicPr>
          <p:cNvPr id="5" name="Picture 4"/>
          <p:cNvPicPr>
            <a:picLocks noChangeAspect="1" noChangeArrowheads="1"/>
          </p:cNvPicPr>
          <p:nvPr/>
        </p:nvPicPr>
        <p:blipFill>
          <a:blip r:embed="rId3"/>
          <a:srcRect/>
          <a:stretch>
            <a:fillRect/>
          </a:stretch>
        </p:blipFill>
        <p:spPr>
          <a:xfrm>
            <a:off x="6858000" y="838200"/>
            <a:ext cx="2057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46" y="5791200"/>
            <a:ext cx="3200400" cy="8851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dirty="0"/>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3"/>
          <a:stretch>
            <a:fillRect/>
          </a:stretch>
        </p:blipFill>
        <p:spPr>
          <a:xfrm>
            <a:off x="473868" y="1296610"/>
            <a:ext cx="8196263" cy="4038600"/>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1904999" y="167129"/>
            <a:ext cx="5334001" cy="707886"/>
          </a:xfrm>
          <a:prstGeom prst="rect">
            <a:avLst/>
          </a:prstGeom>
          <a:noFill/>
        </p:spPr>
        <p:txBody>
          <a:bodyPr wrap="square">
            <a:spAutoFit/>
          </a:bodyPr>
          <a:lstStyle/>
          <a:p>
            <a:pPr algn="ctr"/>
            <a:r>
              <a:rPr lang="en-US" sz="4000" b="1" dirty="0">
                <a:solidFill>
                  <a:schemeClr val="tx2">
                    <a:lumMod val="75000"/>
                  </a:schemeClr>
                </a:solidFill>
                <a:latin typeface="Rockwell Condensed" panose="02060603050405020104" pitchFamily="18" charset="0"/>
              </a:rPr>
              <a:t>Types of Financial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40" y="5805681"/>
            <a:ext cx="3200400" cy="885190"/>
          </a:xfrm>
          <a:prstGeom prst="rect">
            <a:avLst/>
          </a:prstGeom>
          <a:noFill/>
          <a:ln>
            <a:noFill/>
          </a:ln>
        </p:spPr>
      </p:pic>
    </p:spTree>
    <p:extLst>
      <p:ext uri="{BB962C8B-B14F-4D97-AF65-F5344CB8AC3E}">
        <p14:creationId xmlns:p14="http://schemas.microsoft.com/office/powerpoint/2010/main" val="31622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7734"/>
            <a:ext cx="7696200" cy="685800"/>
          </a:xfrm>
        </p:spPr>
        <p:txBody>
          <a:bodyPr/>
          <a:lstStyle/>
          <a:p>
            <a:pPr algn="ctr" eaLnBrk="1" hangingPunct="1"/>
            <a:r>
              <a:rPr lang="en-US" dirty="0">
                <a:solidFill>
                  <a:schemeClr val="tx1"/>
                </a:solidFill>
              </a:rPr>
              <a:t>sai Calculation </a:t>
            </a:r>
            <a:r>
              <a:rPr lang="en-US" dirty="0"/>
              <a:t>– Assets</a:t>
            </a:r>
          </a:p>
        </p:txBody>
      </p:sp>
      <p:sp>
        <p:nvSpPr>
          <p:cNvPr id="54274" name="Content Placeholder 2"/>
          <p:cNvSpPr>
            <a:spLocks noGrp="1"/>
          </p:cNvSpPr>
          <p:nvPr>
            <p:ph idx="1"/>
          </p:nvPr>
        </p:nvSpPr>
        <p:spPr>
          <a:xfrm>
            <a:off x="685801" y="914400"/>
            <a:ext cx="7772400" cy="4892035"/>
          </a:xfrm>
        </p:spPr>
        <p:txBody>
          <a:bodyPr>
            <a:normAutofit lnSpcReduction="10000"/>
          </a:bodyPr>
          <a:lstStyle/>
          <a:p>
            <a:pPr eaLnBrk="1" hangingPunct="1"/>
            <a:r>
              <a:rPr lang="en-US" sz="2800" dirty="0">
                <a:latin typeface="Arial" panose="020B0604020202020204" pitchFamily="34" charset="0"/>
                <a:cs typeface="Arial" panose="020B0604020202020204" pitchFamily="34" charset="0"/>
              </a:rPr>
              <a:t>Parent</a:t>
            </a:r>
          </a:p>
          <a:p>
            <a:pPr lvl="1" eaLnBrk="1" hangingPunct="1"/>
            <a:r>
              <a:rPr lang="en-US" sz="2800" dirty="0">
                <a:latin typeface="Arial" panose="020B0604020202020204" pitchFamily="34" charset="0"/>
                <a:cs typeface="Arial" panose="020B0604020202020204" pitchFamily="34" charset="0"/>
              </a:rPr>
              <a:t>When the student is considered “dependent” for FAFSA purposes</a:t>
            </a:r>
          </a:p>
          <a:p>
            <a:pPr eaLnBrk="1" hangingPunct="1"/>
            <a:endParaRPr lang="en-US" sz="900" dirty="0">
              <a:latin typeface="Arial" panose="020B0604020202020204" pitchFamily="34" charset="0"/>
              <a:cs typeface="Arial" panose="020B0604020202020204" pitchFamily="34" charset="0"/>
            </a:endParaRPr>
          </a:p>
          <a:p>
            <a:pPr eaLnBrk="1" hangingPunct="1"/>
            <a:endParaRPr lang="en-US" sz="9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Student</a:t>
            </a:r>
          </a:p>
          <a:p>
            <a:pPr lvl="1" eaLnBrk="1" hangingPunct="1"/>
            <a:r>
              <a:rPr lang="en-US" sz="2800" dirty="0">
                <a:latin typeface="Arial" panose="020B0604020202020204" pitchFamily="34" charset="0"/>
                <a:cs typeface="Arial" panose="020B0604020202020204" pitchFamily="34" charset="0"/>
              </a:rPr>
              <a:t>20% of student assets may be added into the SAI</a:t>
            </a:r>
          </a:p>
          <a:p>
            <a:pPr lvl="2"/>
            <a:r>
              <a:rPr lang="en-US" sz="2600" dirty="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r>
              <a:rPr lang="en-US" sz="2800" u="sng" dirty="0">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25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EAC5-8FFF-0176-47C1-FAA921A55FC9}"/>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7CCF9F73-E552-175D-540B-BD96F68D486C}"/>
              </a:ext>
            </a:extLst>
          </p:cNvPr>
          <p:cNvSpPr>
            <a:spLocks noGrp="1"/>
          </p:cNvSpPr>
          <p:nvPr>
            <p:ph type="title"/>
          </p:nvPr>
        </p:nvSpPr>
        <p:spPr>
          <a:xfrm>
            <a:off x="720271" y="92300"/>
            <a:ext cx="7703457" cy="838200"/>
          </a:xfrm>
        </p:spPr>
        <p:txBody>
          <a:bodyPr>
            <a:normAutofit/>
          </a:bodyPr>
          <a:lstStyle/>
          <a:p>
            <a:pPr algn="ctr" eaLnBrk="1" hangingPunct="1"/>
            <a:r>
              <a:rPr lang="en-US" sz="4000" dirty="0" err="1"/>
              <a:t>Fafsa</a:t>
            </a:r>
            <a:r>
              <a:rPr lang="en-US" sz="4000" dirty="0"/>
              <a:t> definition of Family size</a:t>
            </a:r>
          </a:p>
        </p:txBody>
      </p:sp>
      <p:pic>
        <p:nvPicPr>
          <p:cNvPr id="3" name="Picture 2" descr="A picture containing text, font, logo, graphics&#10;&#10;Description automatically generated">
            <a:extLst>
              <a:ext uri="{FF2B5EF4-FFF2-40B4-BE49-F238E27FC236}">
                <a16:creationId xmlns:a16="http://schemas.microsoft.com/office/drawing/2014/main" id="{383F6282-53B6-8751-84F2-F51122243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22A2E019-5F63-C527-A7D9-F5B906FCB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0E7AAE0-54D5-2BB7-1F2C-D0D728B1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88620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604A7C1-2CC6-2734-8061-DC18F51BBFAD}"/>
              </a:ext>
            </a:extLst>
          </p:cNvPr>
          <p:cNvSpPr>
            <a:spLocks noGrp="1"/>
          </p:cNvSpPr>
          <p:nvPr>
            <p:ph idx="1"/>
          </p:nvPr>
        </p:nvSpPr>
        <p:spPr>
          <a:xfrm>
            <a:off x="1371600" y="930500"/>
            <a:ext cx="6400800" cy="4950010"/>
          </a:xfrm>
        </p:spPr>
        <p:txBody>
          <a:bodyPr>
            <a:normAutofit/>
          </a:bodyPr>
          <a:lstStyle/>
          <a:p>
            <a:r>
              <a:rPr lang="en-US" dirty="0"/>
              <a:t>How many people are in the parent’s family?</a:t>
            </a:r>
          </a:p>
          <a:p>
            <a:pPr lvl="1"/>
            <a:r>
              <a:rPr lang="en-US" dirty="0"/>
              <a:t>Include</a:t>
            </a:r>
          </a:p>
          <a:p>
            <a:pPr lvl="2"/>
            <a:r>
              <a:rPr lang="en-US" dirty="0"/>
              <a:t>the parent (and spouse or partner)</a:t>
            </a:r>
          </a:p>
          <a:p>
            <a:pPr lvl="2"/>
            <a:r>
              <a:rPr lang="en-US" dirty="0"/>
              <a:t>the student</a:t>
            </a:r>
          </a:p>
          <a:p>
            <a:pPr lvl="2"/>
            <a:r>
              <a:rPr lang="en-US" dirty="0"/>
              <a:t>the parent’s dependent children (even if they live apart because of college enrollment)</a:t>
            </a:r>
          </a:p>
          <a:p>
            <a:pPr lvl="2"/>
            <a:r>
              <a:rPr lang="en-US" dirty="0"/>
              <a:t>and other people living with the parent now</a:t>
            </a:r>
          </a:p>
          <a:p>
            <a:pPr lvl="2"/>
            <a:endParaRPr lang="en-US" dirty="0"/>
          </a:p>
          <a:p>
            <a:r>
              <a:rPr lang="en-US" dirty="0"/>
              <a:t>Include these dependent children and other people </a:t>
            </a:r>
            <a:r>
              <a:rPr lang="en-US" u="sng" dirty="0"/>
              <a:t>only</a:t>
            </a:r>
            <a:r>
              <a:rPr lang="en-US" dirty="0"/>
              <a:t> if the parent will provide more than half of their support between July 1, 2026, and June 30, 2027</a:t>
            </a:r>
          </a:p>
          <a:p>
            <a:endParaRPr lang="en-US" dirty="0">
              <a:highlight>
                <a:srgbClr val="00FFFF"/>
              </a:highlight>
            </a:endParaRPr>
          </a:p>
          <a:p>
            <a:r>
              <a:rPr lang="en-US" dirty="0"/>
              <a:t>FAFSA family size </a:t>
            </a:r>
            <a:r>
              <a:rPr lang="en-US" u="sng" dirty="0"/>
              <a:t>does not </a:t>
            </a:r>
            <a:r>
              <a:rPr lang="en-US" dirty="0"/>
              <a:t>need to match the family size indicated on your tax return</a:t>
            </a:r>
          </a:p>
          <a:p>
            <a:endParaRPr lang="en-US" dirty="0">
              <a:highlight>
                <a:srgbClr val="00FFFF"/>
              </a:highlight>
            </a:endParaRPr>
          </a:p>
        </p:txBody>
      </p:sp>
    </p:spTree>
    <p:extLst>
      <p:ext uri="{BB962C8B-B14F-4D97-AF65-F5344CB8AC3E}">
        <p14:creationId xmlns:p14="http://schemas.microsoft.com/office/powerpoint/2010/main" val="576498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lstStyle/>
          <a:p>
            <a:pPr algn="ctr" eaLnBrk="1" hangingPunct="1"/>
            <a:r>
              <a:rPr lang="en-US" dirty="0"/>
              <a:t>SAI Calculation - Family size</a:t>
            </a:r>
          </a:p>
        </p:txBody>
      </p:sp>
      <p:pic>
        <p:nvPicPr>
          <p:cNvPr id="8" name="Content Placeholder 7">
            <a:extLst>
              <a:ext uri="{FF2B5EF4-FFF2-40B4-BE49-F238E27FC236}">
                <a16:creationId xmlns:a16="http://schemas.microsoft.com/office/drawing/2014/main" id="{5D983ADE-0725-AD31-B565-2C498A9DE9FA}"/>
              </a:ext>
            </a:extLst>
          </p:cNvPr>
          <p:cNvPicPr>
            <a:picLocks noGrp="1" noChangeAspect="1"/>
          </p:cNvPicPr>
          <p:nvPr>
            <p:ph idx="1"/>
          </p:nvPr>
        </p:nvPicPr>
        <p:blipFill>
          <a:blip r:embed="rId3"/>
          <a:stretch>
            <a:fillRect/>
          </a:stretch>
        </p:blipFill>
        <p:spPr>
          <a:xfrm>
            <a:off x="938778" y="1371600"/>
            <a:ext cx="7266441" cy="41148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02AFCBC7-3370-A79E-AE40-7EE6C6458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28650"/>
            <a:ext cx="8763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normAutofit/>
          </a:bodyPr>
          <a:lstStyle/>
          <a:p>
            <a:pPr algn="ctr" eaLnBrk="1" hangingPunct="1"/>
            <a:r>
              <a:rPr lang="en-US" sz="3200" dirty="0"/>
              <a:t>I have filed my </a:t>
            </a:r>
            <a:r>
              <a:rPr lang="en-US" sz="3200" dirty="0" err="1"/>
              <a:t>fafsa</a:t>
            </a:r>
            <a:r>
              <a:rPr lang="en-US" sz="3200" dirty="0"/>
              <a:t> – what happens next?</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4" name="Content Placeholder 3">
            <a:extLst>
              <a:ext uri="{FF2B5EF4-FFF2-40B4-BE49-F238E27FC236}">
                <a16:creationId xmlns:a16="http://schemas.microsoft.com/office/drawing/2014/main" id="{56A2655F-2AD8-1E5B-BBD1-EC68603CDC85}"/>
              </a:ext>
            </a:extLst>
          </p:cNvPr>
          <p:cNvSpPr>
            <a:spLocks noGrp="1"/>
          </p:cNvSpPr>
          <p:nvPr>
            <p:ph idx="1"/>
          </p:nvPr>
        </p:nvSpPr>
        <p:spPr>
          <a:xfrm>
            <a:off x="339271" y="1263855"/>
            <a:ext cx="5985329" cy="4419600"/>
          </a:xfrm>
        </p:spPr>
        <p:txBody>
          <a:bodyPr/>
          <a:lstStyle/>
          <a:p>
            <a:pPr marL="393700" indent="-342900">
              <a:spcBef>
                <a:spcPts val="1000"/>
              </a:spcBef>
              <a:buSzPts val="2800"/>
              <a:buFont typeface="Arial" panose="020B0604020202020204" pitchFamily="34" charset="0"/>
              <a:buChar char="•"/>
            </a:pPr>
            <a:r>
              <a:rPr lang="en-US" dirty="0"/>
              <a:t>After the student completes the online FAFSA, a FAFSA Submission Summary (FSS) is sent to the student</a:t>
            </a:r>
          </a:p>
          <a:p>
            <a:pPr marL="819150" lvl="1" indent="-285750" algn="l" rtl="0">
              <a:lnSpc>
                <a:spcPct val="90000"/>
              </a:lnSpc>
              <a:spcBef>
                <a:spcPts val="500"/>
              </a:spcBef>
              <a:spcAft>
                <a:spcPts val="0"/>
              </a:spcAft>
              <a:buSzPts val="2400"/>
              <a:buFont typeface="Arial" panose="020B0604020202020204" pitchFamily="34" charset="0"/>
              <a:buChar char="•"/>
            </a:pPr>
            <a:r>
              <a:rPr lang="en-US" dirty="0"/>
              <a:t>An electronic FSS is sent if a student email address is provided</a:t>
            </a:r>
          </a:p>
          <a:p>
            <a:pPr marL="819150" lvl="1" indent="-285750" algn="l" rtl="0">
              <a:lnSpc>
                <a:spcPct val="90000"/>
              </a:lnSpc>
              <a:spcBef>
                <a:spcPts val="500"/>
              </a:spcBef>
              <a:spcAft>
                <a:spcPts val="0"/>
              </a:spcAft>
              <a:buSzPts val="2400"/>
              <a:buFont typeface="Arial" panose="020B0604020202020204" pitchFamily="34" charset="0"/>
              <a:buChar char="•"/>
            </a:pPr>
            <a:r>
              <a:rPr lang="en-US" dirty="0"/>
              <a:t>A paper summary is mailed if no student email address is provided</a:t>
            </a:r>
          </a:p>
          <a:p>
            <a:pPr marL="393700" lvl="0" indent="-342900" algn="l" rtl="0">
              <a:lnSpc>
                <a:spcPct val="90000"/>
              </a:lnSpc>
              <a:spcBef>
                <a:spcPts val="1000"/>
              </a:spcBef>
              <a:spcAft>
                <a:spcPts val="0"/>
              </a:spcAft>
              <a:buSzPts val="2800"/>
              <a:buFont typeface="Arial" panose="020B0604020202020204" pitchFamily="34" charset="0"/>
              <a:buChar char="•"/>
            </a:pPr>
            <a:r>
              <a:rPr lang="en-US" dirty="0"/>
              <a:t>An electronic copy of the FAFSA data is sent to each college or university listed on the FAFSA</a:t>
            </a:r>
          </a:p>
          <a:p>
            <a:pPr marL="393700" lvl="0" indent="-342900" algn="l" rtl="0">
              <a:lnSpc>
                <a:spcPct val="90000"/>
              </a:lnSpc>
              <a:spcBef>
                <a:spcPts val="1000"/>
              </a:spcBef>
              <a:spcAft>
                <a:spcPts val="0"/>
              </a:spcAft>
              <a:buSzPts val="2800"/>
              <a:buFont typeface="Arial" panose="020B0604020202020204" pitchFamily="34" charset="0"/>
              <a:buChar char="•"/>
            </a:pPr>
            <a:r>
              <a:rPr lang="en-US" dirty="0"/>
              <a:t>Student should keep a copy of the FSS with other financial aid documents</a:t>
            </a:r>
          </a:p>
          <a:p>
            <a:endParaRPr lang="en-US" dirty="0"/>
          </a:p>
        </p:txBody>
      </p:sp>
      <p:pic>
        <p:nvPicPr>
          <p:cNvPr id="5" name="Google Shape;709;p120" descr="Two people looking at laptop">
            <a:extLst>
              <a:ext uri="{FF2B5EF4-FFF2-40B4-BE49-F238E27FC236}">
                <a16:creationId xmlns:a16="http://schemas.microsoft.com/office/drawing/2014/main" id="{A49C2465-6DAD-8BB3-48FC-98AB04276249}"/>
              </a:ext>
            </a:extLst>
          </p:cNvPr>
          <p:cNvPicPr preferRelativeResize="0"/>
          <p:nvPr/>
        </p:nvPicPr>
        <p:blipFill rotWithShape="1">
          <a:blip r:embed="rId4">
            <a:alphaModFix/>
          </a:blip>
          <a:srcRect l="19753" r="19753"/>
          <a:stretch/>
        </p:blipFill>
        <p:spPr>
          <a:xfrm>
            <a:off x="6324600" y="1371600"/>
            <a:ext cx="2743200" cy="3657600"/>
          </a:xfrm>
          <a:prstGeom prst="rect">
            <a:avLst/>
          </a:prstGeom>
          <a:solidFill>
            <a:srgbClr val="ECECEC"/>
          </a:solid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18300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2"/>
            <a:ext cx="8229600" cy="584198"/>
          </a:xfrm>
        </p:spPr>
        <p:txBody>
          <a:bodyPr>
            <a:normAutofit/>
          </a:bodyPr>
          <a:lstStyle/>
          <a:p>
            <a:pPr algn="ctr" eaLnBrk="1" fontAlgn="auto" hangingPunct="1">
              <a:spcAft>
                <a:spcPts val="0"/>
              </a:spcAft>
              <a:defRPr/>
            </a:pPr>
            <a:r>
              <a:rPr lang="en-US" sz="2800" dirty="0"/>
              <a:t>Didn’t GET enough financial aid? Consider these options</a:t>
            </a:r>
          </a:p>
        </p:txBody>
      </p:sp>
      <p:sp>
        <p:nvSpPr>
          <p:cNvPr id="3" name="Content Placeholder 2"/>
          <p:cNvSpPr>
            <a:spLocks noGrp="1"/>
          </p:cNvSpPr>
          <p:nvPr>
            <p:ph idx="1"/>
          </p:nvPr>
        </p:nvSpPr>
        <p:spPr>
          <a:xfrm>
            <a:off x="304800" y="609601"/>
            <a:ext cx="8534400" cy="5105400"/>
          </a:xfrm>
        </p:spPr>
        <p:txBody>
          <a:bodyPr>
            <a:normAutofit lnSpcReduction="10000"/>
          </a:bodyPr>
          <a:lstStyle/>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Negotiate:  </a:t>
            </a:r>
            <a:r>
              <a:rPr lang="en-US" dirty="0">
                <a:latin typeface="Arial" panose="020B0604020202020204" pitchFamily="34" charset="0"/>
                <a:cs typeface="Arial" panose="020B0604020202020204" pitchFamily="34" charset="0"/>
              </a:rPr>
              <a:t>Ask the college or university for more financial aid</a:t>
            </a: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Scholarships:  </a:t>
            </a:r>
            <a:r>
              <a:rPr lang="en-US" dirty="0">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Special Circumstances Consideration</a:t>
            </a:r>
            <a:r>
              <a:rPr lang="en-US" dirty="0">
                <a:latin typeface="Arial" panose="020B0604020202020204" pitchFamily="34" charset="0"/>
                <a:cs typeface="Arial" panose="020B0604020202020204" pitchFamily="34" charset="0"/>
              </a:rPr>
              <a:t>:  More detail on prior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Student job: </a:t>
            </a:r>
            <a:r>
              <a:rPr lang="en-US" dirty="0">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Payment Plans:  </a:t>
            </a:r>
            <a:r>
              <a:rPr lang="en-US" dirty="0">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Parent Savings: </a:t>
            </a:r>
            <a:r>
              <a:rPr lang="en-US" dirty="0">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Family resources: </a:t>
            </a:r>
            <a:r>
              <a:rPr lang="en-US" dirty="0">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Current Income:  </a:t>
            </a:r>
            <a:r>
              <a:rPr lang="en-US" dirty="0">
                <a:latin typeface="Arial" panose="020B0604020202020204" pitchFamily="34" charset="0"/>
                <a:cs typeface="Arial" panose="020B0604020202020204" pitchFamily="34" charset="0"/>
              </a:rPr>
              <a:t>Allocate more to education expenses</a:t>
            </a:r>
            <a:r>
              <a:rPr lang="en-US" b="1" dirty="0">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Additional Loans:  </a:t>
            </a:r>
            <a:r>
              <a:rPr lang="en-US" dirty="0">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1"/>
            <a:ext cx="3200400" cy="885190"/>
          </a:xfrm>
          <a:prstGeom prst="rect">
            <a:avLst/>
          </a:prstGeom>
          <a:noFill/>
          <a:ln>
            <a:noFill/>
          </a:ln>
        </p:spPr>
      </p:pic>
      <p:pic>
        <p:nvPicPr>
          <p:cNvPr id="6146" name="Picture 2" descr="Financial Aid Vector Art, Icons, and Graphics for Free Download">
            <a:extLst>
              <a:ext uri="{FF2B5EF4-FFF2-40B4-BE49-F238E27FC236}">
                <a16:creationId xmlns:a16="http://schemas.microsoft.com/office/drawing/2014/main" id="{7D5E3926-4144-F24A-EBF7-F07C2A0A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633096"/>
            <a:ext cx="1209675" cy="99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1"/>
            <a:ext cx="8077200" cy="533399"/>
          </a:xfrm>
        </p:spPr>
        <p:txBody>
          <a:bodyPr>
            <a:normAutofit fontScale="90000"/>
          </a:bodyPr>
          <a:lstStyle/>
          <a:p>
            <a:pPr algn="ctr" eaLnBrk="1" hangingPunct="1"/>
            <a:r>
              <a:rPr lang="en-US" dirty="0"/>
              <a:t>Reducing College Costs</a:t>
            </a:r>
          </a:p>
        </p:txBody>
      </p:sp>
      <p:sp>
        <p:nvSpPr>
          <p:cNvPr id="3" name="Content Placeholder 2"/>
          <p:cNvSpPr>
            <a:spLocks noGrp="1"/>
          </p:cNvSpPr>
          <p:nvPr>
            <p:ph idx="1"/>
          </p:nvPr>
        </p:nvSpPr>
        <p:spPr>
          <a:xfrm>
            <a:off x="838200" y="838200"/>
            <a:ext cx="79248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Use College &amp; Career OPTIONS tools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Colleges can be great options</a:t>
            </a:r>
          </a:p>
        </p:txBody>
      </p:sp>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828925" cy="1905000"/>
          </a:xfrm>
          <a:prstGeom prst="rect">
            <a:avLst/>
          </a:prstGeom>
          <a:noFill/>
          <a:ln>
            <a:noFill/>
          </a:ln>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820409"/>
            <a:ext cx="3200400" cy="88519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216900" cy="533400"/>
          </a:xfrm>
        </p:spPr>
        <p:txBody>
          <a:bodyPr>
            <a:normAutofit fontScale="90000"/>
          </a:bodyPr>
          <a:lstStyle/>
          <a:p>
            <a:pPr algn="ctr" eaLnBrk="1" hangingPunct="1"/>
            <a:r>
              <a:rPr lang="en-US"/>
              <a:t>What About Scholarships?</a:t>
            </a:r>
          </a:p>
        </p:txBody>
      </p:sp>
      <p:sp>
        <p:nvSpPr>
          <p:cNvPr id="3" name="Content Placeholder 2"/>
          <p:cNvSpPr>
            <a:spLocks noGrp="1"/>
          </p:cNvSpPr>
          <p:nvPr>
            <p:ph idx="1"/>
          </p:nvPr>
        </p:nvSpPr>
        <p:spPr>
          <a:xfrm>
            <a:off x="441146" y="833887"/>
            <a:ext cx="8229600" cy="4544683"/>
          </a:xfrm>
        </p:spPr>
        <p:txBody>
          <a:bodyPr vert="horz" lIns="91440" tIns="45720" rIns="91440" bIns="45720" rtlCol="0" anchor="t">
            <a:normAutofit fontScale="92500" lnSpcReduction="20000"/>
          </a:bodyPr>
          <a:lstStyle/>
          <a:p>
            <a:pPr marL="274320" indent="-274320" eaLnBrk="1" fontAlgn="auto" hangingPunct="1">
              <a:spcAft>
                <a:spcPts val="0"/>
              </a:spcAft>
              <a:buClr>
                <a:srgbClr val="9A732E"/>
              </a:buClr>
              <a:buFont typeface="'Wingdings 2',Sans-Serif"/>
              <a:buChar char=""/>
              <a:defRPr/>
            </a:pPr>
            <a:r>
              <a:rPr lang="en-US" sz="2200" dirty="0">
                <a:latin typeface="Arial"/>
                <a:cs typeface="Arial"/>
              </a:rPr>
              <a:t>Your High School</a:t>
            </a:r>
          </a:p>
          <a:p>
            <a:pPr marL="640080" lvl="1" indent="-246380">
              <a:spcAft>
                <a:spcPts val="0"/>
              </a:spcAft>
              <a:buClr>
                <a:srgbClr val="9A732E"/>
              </a:buClr>
              <a:buFont typeface="Wingdings,Sans-Serif"/>
              <a:buChar char="§"/>
              <a:defRPr/>
            </a:pPr>
            <a:r>
              <a:rPr lang="en-US" sz="1900" dirty="0">
                <a:latin typeface="Arial"/>
                <a:cs typeface="Arial"/>
              </a:rPr>
              <a:t>Counselors know about scholarships given previously to their students</a:t>
            </a:r>
          </a:p>
          <a:p>
            <a:pPr marL="274320" indent="-274320">
              <a:buClr>
                <a:srgbClr val="9A732E"/>
              </a:buClr>
              <a:buFont typeface="'Wingdings 2',Sans-Serif"/>
              <a:buChar char=""/>
              <a:defRPr/>
            </a:pPr>
            <a:r>
              <a:rPr lang="en-US" sz="2200" dirty="0">
                <a:latin typeface="Arial"/>
                <a:cs typeface="Arial"/>
              </a:rPr>
              <a:t>OSAC Scholarship Application</a:t>
            </a:r>
          </a:p>
          <a:p>
            <a:pPr marL="560070" lvl="1" indent="-285750">
              <a:buClr>
                <a:srgbClr val="9A732E"/>
              </a:buClr>
              <a:buFont typeface="'Wingdings 2',Sans-Serif"/>
              <a:buChar char=""/>
              <a:defRPr/>
            </a:pPr>
            <a:r>
              <a:rPr lang="en-US" sz="1900" dirty="0">
                <a:latin typeface="Arial"/>
                <a:cs typeface="Arial"/>
              </a:rPr>
              <a:t>OSAC Scholarship Application Website for Catalog/Application</a:t>
            </a:r>
            <a:endParaRPr lang="en-US" sz="1900" dirty="0">
              <a:latin typeface="Arial" panose="020B0604020202020204" pitchFamily="34" charset="0"/>
              <a:cs typeface="Arial" panose="020B0604020202020204" pitchFamily="34" charset="0"/>
            </a:endParaRPr>
          </a:p>
          <a:p>
            <a:pPr marL="274320" indent="-274320">
              <a:buClr>
                <a:srgbClr val="9A732E"/>
              </a:buClr>
              <a:buFont typeface="'Wingdings 2',Sans-Serif"/>
              <a:buChar char=""/>
              <a:defRPr/>
            </a:pPr>
            <a:r>
              <a:rPr lang="en-US" sz="2200" dirty="0">
                <a:latin typeface="Arial"/>
                <a:cs typeface="Arial"/>
              </a:rPr>
              <a:t>The Ford Family Foundation – Ford Scholars Program - March 2, 2026</a:t>
            </a:r>
            <a:endParaRPr lang="en-US" sz="2200" dirty="0">
              <a:latin typeface="Arial" panose="020B0604020202020204" pitchFamily="34" charset="0"/>
              <a:cs typeface="Arial" panose="020B0604020202020204" pitchFamily="34" charset="0"/>
            </a:endParaRPr>
          </a:p>
          <a:p>
            <a:pPr marL="548640" lvl="1" indent="-274320">
              <a:spcAft>
                <a:spcPts val="0"/>
              </a:spcAft>
              <a:buClr>
                <a:srgbClr val="9A732E"/>
              </a:buClr>
              <a:buFont typeface="Wingdings,Sans-Serif"/>
              <a:buChar char="§"/>
              <a:defRPr/>
            </a:pPr>
            <a:r>
              <a:rPr lang="en-US" sz="1900" dirty="0">
                <a:latin typeface="Arial"/>
                <a:cs typeface="Arial"/>
              </a:rPr>
              <a:t>130 Graduating high school students in Southern Oregon or Siskiyou County Ca.</a:t>
            </a:r>
            <a:endParaRPr lang="en-US" sz="1900" dirty="0">
              <a:latin typeface="Arial" panose="020B0604020202020204" pitchFamily="34" charset="0"/>
              <a:cs typeface="Arial" panose="020B0604020202020204" pitchFamily="34" charset="0"/>
            </a:endParaRPr>
          </a:p>
          <a:p>
            <a:pPr marL="274320" indent="-274320">
              <a:spcAft>
                <a:spcPts val="0"/>
              </a:spcAft>
              <a:buClr>
                <a:srgbClr val="9A732E"/>
              </a:buClr>
              <a:buFont typeface="'Wingdings 2',Sans-Serif"/>
              <a:buChar char=""/>
              <a:defRPr/>
            </a:pPr>
            <a:r>
              <a:rPr lang="en-US" sz="2200" dirty="0">
                <a:latin typeface="Arial"/>
                <a:cs typeface="Arial"/>
              </a:rPr>
              <a:t>Local Chambers of Commerce, Rotary Clubs, Civic Groups, etc.</a:t>
            </a:r>
          </a:p>
          <a:p>
            <a:pPr marL="274320" indent="-274320">
              <a:spcAft>
                <a:spcPts val="0"/>
              </a:spcAft>
              <a:buClr>
                <a:srgbClr val="9A732E"/>
              </a:buClr>
              <a:buFont typeface="'Wingdings 2',Sans-Serif"/>
              <a:buChar char=""/>
              <a:defRPr/>
            </a:pPr>
            <a:r>
              <a:rPr lang="en-US" sz="2200" dirty="0">
                <a:latin typeface="Arial"/>
                <a:cs typeface="Arial"/>
              </a:rPr>
              <a:t>National Scholarships (lots out there/lots of competition)</a:t>
            </a:r>
          </a:p>
          <a:p>
            <a:pPr marL="548640" lvl="1" indent="-274320">
              <a:spcAft>
                <a:spcPts val="0"/>
              </a:spcAft>
              <a:buClr>
                <a:srgbClr val="9A732E"/>
              </a:buClr>
              <a:buFont typeface="Wingdings,Sans-Serif"/>
              <a:buChar char="§"/>
              <a:defRPr/>
            </a:pPr>
            <a:r>
              <a:rPr lang="en-US" sz="1900" dirty="0">
                <a:latin typeface="Arial"/>
                <a:cs typeface="Arial"/>
              </a:rPr>
              <a:t>Thousands of scholarships identified by each search engine (3 examples)</a:t>
            </a:r>
          </a:p>
          <a:p>
            <a:pPr marL="822960" lvl="2" indent="-274320">
              <a:spcAft>
                <a:spcPts val="0"/>
              </a:spcAft>
              <a:buClr>
                <a:srgbClr val="9A732E"/>
              </a:buClr>
              <a:buFont typeface="'Wingdings 2',Sans-Serif"/>
              <a:buChar char=""/>
              <a:defRPr/>
            </a:pPr>
            <a:r>
              <a:rPr lang="en-US" sz="1700" dirty="0">
                <a:latin typeface="Arial"/>
                <a:cs typeface="Arial"/>
                <a:hlinkClick r:id="rId3"/>
              </a:rPr>
              <a:t>Scholarships360 </a:t>
            </a:r>
            <a:endParaRPr lang="en-US" sz="1700" dirty="0">
              <a:latin typeface="Arial"/>
              <a:cs typeface="Arial"/>
            </a:endParaRPr>
          </a:p>
          <a:p>
            <a:pPr marL="822960" lvl="2" indent="-274320">
              <a:spcAft>
                <a:spcPts val="0"/>
              </a:spcAft>
              <a:buClr>
                <a:srgbClr val="9A732E"/>
              </a:buClr>
              <a:buFont typeface="'Wingdings 2',Sans-Serif"/>
              <a:buChar char=""/>
              <a:defRPr/>
            </a:pPr>
            <a:r>
              <a:rPr lang="en-US" sz="1700" dirty="0">
                <a:latin typeface="Arial"/>
                <a:cs typeface="Arial"/>
              </a:rPr>
              <a:t>Sallie Mae</a:t>
            </a:r>
          </a:p>
          <a:p>
            <a:pPr marL="822960" lvl="2" indent="-274320">
              <a:spcAft>
                <a:spcPts val="0"/>
              </a:spcAft>
              <a:buClr>
                <a:srgbClr val="9A732E"/>
              </a:buClr>
              <a:buFont typeface="'Wingdings 2',Sans-Serif"/>
              <a:buChar char=""/>
              <a:defRPr/>
            </a:pPr>
            <a:r>
              <a:rPr lang="en-US" sz="1700" dirty="0">
                <a:latin typeface="Arial"/>
                <a:cs typeface="Arial"/>
              </a:rPr>
              <a:t>Fastweb</a:t>
            </a:r>
          </a:p>
          <a:p>
            <a:pPr marL="822960" lvl="2" indent="-274320">
              <a:spcAft>
                <a:spcPts val="0"/>
              </a:spcAft>
              <a:buClr>
                <a:srgbClr val="9A732E"/>
              </a:buClr>
              <a:buFont typeface="'Wingdings 2',Sans-Serif"/>
              <a:buChar char=""/>
              <a:defRPr/>
            </a:pPr>
            <a:r>
              <a:rPr lang="en-US" sz="1700" dirty="0">
                <a:latin typeface="Arial"/>
                <a:cs typeface="Arial"/>
              </a:rPr>
              <a:t>Big Future</a:t>
            </a:r>
          </a:p>
          <a:p>
            <a:pPr marL="274320" indent="-274320">
              <a:buClr>
                <a:srgbClr val="9A732E"/>
              </a:buClr>
              <a:buFont typeface="'Wingdings 2',Sans-Serif"/>
              <a:buChar char=""/>
              <a:defRPr/>
            </a:pPr>
            <a:r>
              <a:rPr lang="en-US" sz="2200" dirty="0">
                <a:latin typeface="Arial"/>
                <a:cs typeface="Arial"/>
              </a:rPr>
              <a:t>Your College/University Admissions and/or Financial Aid Office</a:t>
            </a:r>
          </a:p>
        </p:txBody>
      </p:sp>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48" y="5168660"/>
            <a:ext cx="17573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877" y="5489731"/>
            <a:ext cx="3200400" cy="885190"/>
          </a:xfrm>
          <a:prstGeom prst="rect">
            <a:avLst/>
          </a:prstGeom>
          <a:noFill/>
          <a:ln>
            <a:noFill/>
          </a:ln>
        </p:spPr>
      </p:pic>
    </p:spTree>
    <p:extLst>
      <p:ext uri="{BB962C8B-B14F-4D97-AF65-F5344CB8AC3E}">
        <p14:creationId xmlns:p14="http://schemas.microsoft.com/office/powerpoint/2010/main" val="2803972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2286000" cy="2724150"/>
          </a:xfrm>
          <a:prstGeom prst="rect">
            <a:avLst/>
          </a:prstGeom>
          <a:noFill/>
          <a:ln>
            <a:noFill/>
          </a:ln>
        </p:spPr>
      </p:pic>
      <p:pic>
        <p:nvPicPr>
          <p:cNvPr id="7" name="Picture 6">
            <a:extLst>
              <a:ext uri="{FF2B5EF4-FFF2-40B4-BE49-F238E27FC236}">
                <a16:creationId xmlns:a16="http://schemas.microsoft.com/office/drawing/2014/main" id="{ECEF3D85-0B4F-BEF0-6E6A-60AE00ABCD7B}"/>
              </a:ext>
            </a:extLst>
          </p:cNvPr>
          <p:cNvPicPr>
            <a:picLocks noChangeAspect="1"/>
          </p:cNvPicPr>
          <p:nvPr/>
        </p:nvPicPr>
        <p:blipFill>
          <a:blip r:embed="rId4"/>
          <a:stretch>
            <a:fillRect/>
          </a:stretch>
        </p:blipFill>
        <p:spPr>
          <a:xfrm>
            <a:off x="2286000" y="0"/>
            <a:ext cx="6172200" cy="68580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787769"/>
            <a:ext cx="190499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A81D4A-5B5C-642F-18DB-6703B34E09FF}"/>
              </a:ext>
            </a:extLst>
          </p:cNvPr>
          <p:cNvPicPr>
            <a:picLocks noChangeAspect="1"/>
          </p:cNvPicPr>
          <p:nvPr/>
        </p:nvPicPr>
        <p:blipFill>
          <a:blip r:embed="rId4"/>
          <a:stretch>
            <a:fillRect/>
          </a:stretch>
        </p:blipFill>
        <p:spPr>
          <a:xfrm>
            <a:off x="2126347" y="0"/>
            <a:ext cx="6331853" cy="68580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dirty="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3"/>
          <a:stretch>
            <a:fillRect/>
          </a:stretch>
        </p:blipFill>
        <p:spPr>
          <a:xfrm>
            <a:off x="457200" y="838200"/>
            <a:ext cx="8229600" cy="4976336"/>
          </a:xfrm>
        </p:spPr>
      </p:pic>
      <p:sp>
        <p:nvSpPr>
          <p:cNvPr id="4" name="TextBox 3">
            <a:extLst>
              <a:ext uri="{FF2B5EF4-FFF2-40B4-BE49-F238E27FC236}">
                <a16:creationId xmlns:a16="http://schemas.microsoft.com/office/drawing/2014/main" id="{DA2CAC2F-8E1C-D2F0-6260-93AD35609047}"/>
              </a:ext>
            </a:extLst>
          </p:cNvPr>
          <p:cNvSpPr txBox="1"/>
          <p:nvPr/>
        </p:nvSpPr>
        <p:spPr>
          <a:xfrm>
            <a:off x="1600200" y="152400"/>
            <a:ext cx="5943600" cy="738664"/>
          </a:xfrm>
          <a:prstGeom prst="rect">
            <a:avLst/>
          </a:prstGeom>
          <a:noFill/>
        </p:spPr>
        <p:txBody>
          <a:bodyPr wrap="square">
            <a:spAutoFit/>
          </a:bodyPr>
          <a:lstStyle/>
          <a:p>
            <a:pPr algn="ctr"/>
            <a:r>
              <a:rPr lang="en-US" sz="4200" dirty="0">
                <a:latin typeface="+mj-lt"/>
              </a:rPr>
              <a:t>Sources of Financial Aid</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2" y="5836254"/>
            <a:ext cx="3200400" cy="885190"/>
          </a:xfrm>
          <a:prstGeom prst="rect">
            <a:avLst/>
          </a:prstGeom>
          <a:noFill/>
          <a:ln>
            <a:noFill/>
          </a:ln>
        </p:spPr>
      </p:pic>
    </p:spTree>
    <p:extLst>
      <p:ext uri="{BB962C8B-B14F-4D97-AF65-F5344CB8AC3E}">
        <p14:creationId xmlns:p14="http://schemas.microsoft.com/office/powerpoint/2010/main" val="1265559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dirty="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pic>
        <p:nvPicPr>
          <p:cNvPr id="2" name="Picture 1" descr="A green and yellow outline of a state&#10;&#10;AI-generated content may be incorrect.">
            <a:extLst>
              <a:ext uri="{FF2B5EF4-FFF2-40B4-BE49-F238E27FC236}">
                <a16:creationId xmlns:a16="http://schemas.microsoft.com/office/drawing/2014/main" id="{1CF27C22-9C61-2721-CC47-7A5DC6F7A214}"/>
              </a:ext>
            </a:extLst>
          </p:cNvPr>
          <p:cNvPicPr>
            <a:picLocks noChangeAspect="1"/>
          </p:cNvPicPr>
          <p:nvPr/>
        </p:nvPicPr>
        <p:blipFill>
          <a:blip r:embed="rId5"/>
          <a:stretch>
            <a:fillRect/>
          </a:stretch>
        </p:blipFill>
        <p:spPr>
          <a:xfrm>
            <a:off x="488599" y="1261936"/>
            <a:ext cx="8156687" cy="453642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a:solidFill>
                <a:srgbClr val="FF0000"/>
              </a:solidFill>
            </a:endParaRPr>
          </a:p>
          <a:p>
            <a:pPr fontAlgn="auto">
              <a:spcAft>
                <a:spcPts val="0"/>
              </a:spcAft>
            </a:pPr>
            <a:endParaRPr lang="en-US" sz="2800">
              <a:solidFill>
                <a:srgbClr val="FF0000"/>
              </a:solidFill>
            </a:endParaRPr>
          </a:p>
        </p:txBody>
      </p:sp>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2247900"/>
            <a:ext cx="1828800"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67420129-F5FA-43C4-5C3B-02924053B4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91810"/>
            <a:ext cx="2971800" cy="885190"/>
          </a:xfrm>
          <a:prstGeom prst="rect">
            <a:avLst/>
          </a:prstGeom>
          <a:noFill/>
          <a:ln>
            <a:noFill/>
          </a:ln>
        </p:spPr>
      </p:pic>
      <p:pic>
        <p:nvPicPr>
          <p:cNvPr id="4" name="Picture 3">
            <a:extLst>
              <a:ext uri="{FF2B5EF4-FFF2-40B4-BE49-F238E27FC236}">
                <a16:creationId xmlns:a16="http://schemas.microsoft.com/office/drawing/2014/main" id="{F62B722B-2ED8-7034-B0F8-F1FF6611A3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00400" y="0"/>
            <a:ext cx="5181600" cy="6857999"/>
          </a:xfrm>
          <a:prstGeom prst="rect">
            <a:avLst/>
          </a:prstGeom>
        </p:spPr>
      </p:pic>
    </p:spTree>
    <p:extLst>
      <p:ext uri="{BB962C8B-B14F-4D97-AF65-F5344CB8AC3E}">
        <p14:creationId xmlns:p14="http://schemas.microsoft.com/office/powerpoint/2010/main" val="3688887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a:solidFill>
                <a:srgbClr val="FF0000"/>
              </a:solidFill>
            </a:endParaRPr>
          </a:p>
          <a:p>
            <a:pPr fontAlgn="auto">
              <a:spcAft>
                <a:spcPts val="0"/>
              </a:spcAft>
            </a:pPr>
            <a:endParaRPr lang="en-US" sz="2800">
              <a:solidFill>
                <a:srgbClr val="FF0000"/>
              </a:solidFill>
            </a:endParaRPr>
          </a:p>
        </p:txBody>
      </p:sp>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2222500"/>
            <a:ext cx="2133600"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91810"/>
            <a:ext cx="2971800" cy="885190"/>
          </a:xfrm>
          <a:prstGeom prst="rect">
            <a:avLst/>
          </a:prstGeom>
          <a:noFill/>
          <a:ln>
            <a:noFill/>
          </a:ln>
        </p:spPr>
      </p:pic>
      <p:pic>
        <p:nvPicPr>
          <p:cNvPr id="4" name="Picture 3">
            <a:extLst>
              <a:ext uri="{FF2B5EF4-FFF2-40B4-BE49-F238E27FC236}">
                <a16:creationId xmlns:a16="http://schemas.microsoft.com/office/drawing/2014/main" id="{E4AB3D8D-FFF6-98DF-CB04-ADAE1A395F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96384" y="14335"/>
            <a:ext cx="5189630" cy="6858000"/>
          </a:xfrm>
          <a:prstGeom prst="rect">
            <a:avLst/>
          </a:prstGeom>
        </p:spPr>
      </p:pic>
    </p:spTree>
    <p:extLst>
      <p:ext uri="{BB962C8B-B14F-4D97-AF65-F5344CB8AC3E}">
        <p14:creationId xmlns:p14="http://schemas.microsoft.com/office/powerpoint/2010/main" val="240553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a:bodyPr>
          <a:lstStyle/>
          <a:p>
            <a:pPr algn="ctr"/>
            <a:r>
              <a:rPr lang="en-US" sz="3200"/>
              <a:t>College &amp; career OPTIONS Financial Aid Services</a:t>
            </a:r>
          </a:p>
        </p:txBody>
      </p:sp>
      <p:sp>
        <p:nvSpPr>
          <p:cNvPr id="3" name="Content Placeholder 2"/>
          <p:cNvSpPr>
            <a:spLocks noGrp="1"/>
          </p:cNvSpPr>
          <p:nvPr>
            <p:ph idx="1"/>
          </p:nvPr>
        </p:nvSpPr>
        <p:spPr>
          <a:xfrm>
            <a:off x="380594" y="767805"/>
            <a:ext cx="8099613" cy="4912660"/>
          </a:xfrm>
        </p:spPr>
        <p:txBody>
          <a:bodyPr vert="horz" lIns="91440" tIns="45720" rIns="91440" bIns="45720" rtlCol="0" anchor="t">
            <a:normAutofit fontScale="55000" lnSpcReduction="20000"/>
          </a:bodyPr>
          <a:lstStyle/>
          <a:p>
            <a:pPr marL="0" indent="0">
              <a:lnSpc>
                <a:spcPct val="120000"/>
              </a:lnSpc>
              <a:buNone/>
            </a:pPr>
            <a:r>
              <a:rPr lang="en-US" sz="2500" dirty="0">
                <a:latin typeface="Arial"/>
                <a:cs typeface="Arial"/>
              </a:rPr>
              <a:t>College &amp; Career OPTIONS is a local educational partnership that provides services at no cost to students of all ages who live in Douglas county.  Financial Aid services are specifically designed to meet individual needs.</a:t>
            </a:r>
          </a:p>
          <a:p>
            <a:pPr marL="0" indent="0">
              <a:lnSpc>
                <a:spcPct val="120000"/>
              </a:lnSpc>
              <a:buNone/>
            </a:pPr>
            <a:r>
              <a:rPr lang="en-US" sz="2500" dirty="0">
                <a:latin typeface="Arial"/>
                <a:cs typeface="Arial"/>
              </a:rPr>
              <a:t>College &amp; Career OPTIONS does not guarantee any specific grants, scholarships, loans or government funding.  </a:t>
            </a:r>
            <a:endParaRPr lang="en-US" sz="2500" dirty="0">
              <a:latin typeface="Arial" panose="020B0604020202020204" pitchFamily="34" charset="0"/>
              <a:cs typeface="Arial" panose="020B0604020202020204" pitchFamily="34" charset="0"/>
            </a:endParaRPr>
          </a:p>
          <a:p>
            <a:pPr marL="0" indent="0">
              <a:lnSpc>
                <a:spcPct val="120000"/>
              </a:lnSpc>
              <a:buNone/>
            </a:pPr>
            <a:r>
              <a:rPr lang="en-US" sz="2500" dirty="0">
                <a:latin typeface="Arial"/>
                <a:cs typeface="Arial"/>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a:cs typeface="Arial"/>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a:cs typeface="Arial"/>
              </a:rPr>
              <a:t>It is our policy to maintain the privacy of every student who accesses services through College &amp; Career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a:cs typeface="Arial"/>
              </a:rPr>
              <a:t>We welcome suggestions, comments and feedback of any kind.  The best services are the result of diligent efforts by everyone.  </a:t>
            </a:r>
            <a:endParaRPr lang="en-US" sz="2500" dirty="0">
              <a:latin typeface="Arial" panose="020B0604020202020204" pitchFamily="34" charset="0"/>
              <a:cs typeface="Arial" panose="020B0604020202020204" pitchFamily="34" charset="0"/>
            </a:endParaRPr>
          </a:p>
          <a:p>
            <a:pPr marL="0" indent="0">
              <a:lnSpc>
                <a:spcPct val="120000"/>
              </a:lnSpc>
              <a:buNone/>
            </a:pPr>
            <a:r>
              <a:rPr lang="en-US" sz="2500" dirty="0">
                <a:latin typeface="Arial"/>
                <a:cs typeface="Arial"/>
              </a:rPr>
              <a:t>Thank you for allowing us to be of assistance to you.</a:t>
            </a:r>
          </a:p>
          <a:p>
            <a:pPr marL="0" indent="0">
              <a:buNone/>
            </a:pPr>
            <a:endParaRPr lang="en-US" sz="2600">
              <a:latin typeface="Arial" panose="020B0604020202020204" pitchFamily="34" charset="0"/>
              <a:cs typeface="Arial" panose="020B0604020202020204" pitchFamily="34" charset="0"/>
            </a:endParaRPr>
          </a:p>
          <a:p>
            <a:pPr marL="0" indent="0">
              <a:buNone/>
            </a:pPr>
            <a:endParaRPr lang="en-US" sz="1400"/>
          </a:p>
        </p:txBody>
      </p:sp>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68010"/>
            <a:ext cx="3200400" cy="885190"/>
          </a:xfrm>
          <a:prstGeom prst="rect">
            <a:avLst/>
          </a:prstGeom>
          <a:noFill/>
          <a:ln>
            <a:noFill/>
          </a:ln>
        </p:spPr>
      </p:pic>
    </p:spTree>
    <p:extLst>
      <p:ext uri="{BB962C8B-B14F-4D97-AF65-F5344CB8AC3E}">
        <p14:creationId xmlns:p14="http://schemas.microsoft.com/office/powerpoint/2010/main" val="152271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a:bodyPr>
          <a:lstStyle/>
          <a:p>
            <a:r>
              <a:rPr lang="en-US" sz="3600" dirty="0"/>
              <a:t>    Some Considerations &amp; Reminders</a:t>
            </a:r>
          </a:p>
        </p:txBody>
      </p:sp>
      <p:sp>
        <p:nvSpPr>
          <p:cNvPr id="3" name="Content Placeholder 2"/>
          <p:cNvSpPr>
            <a:spLocks noGrp="1"/>
          </p:cNvSpPr>
          <p:nvPr>
            <p:ph idx="4294967295"/>
          </p:nvPr>
        </p:nvSpPr>
        <p:spPr>
          <a:xfrm>
            <a:off x="512757" y="685800"/>
            <a:ext cx="8118486" cy="4971534"/>
          </a:xfrm>
        </p:spPr>
        <p:txBody>
          <a:bodyPr vert="horz" lIns="91440" tIns="45720" rIns="91440" bIns="45720" rtlCol="0" anchor="t">
            <a:normAutofit fontScale="70000" lnSpcReduction="20000"/>
          </a:bodyPr>
          <a:lstStyle/>
          <a:p>
            <a:r>
              <a:rPr lang="en-US" dirty="0">
                <a:latin typeface="Arial"/>
                <a:cs typeface="Arial"/>
              </a:rPr>
              <a:t>OOG Grant is good for 4 academic years, including Community College</a:t>
            </a:r>
          </a:p>
          <a:p>
            <a:pPr lvl="1"/>
            <a:r>
              <a:rPr lang="en-US" sz="2000" dirty="0">
                <a:latin typeface="Arial"/>
                <a:cs typeface="Arial"/>
              </a:rPr>
              <a:t> </a:t>
            </a:r>
            <a:r>
              <a:rPr lang="en-US" dirty="0">
                <a:latin typeface="Arial"/>
                <a:cs typeface="Arial"/>
              </a:rPr>
              <a:t>Use it wisely</a:t>
            </a:r>
          </a:p>
          <a:p>
            <a:r>
              <a:rPr lang="en-US" dirty="0">
                <a:latin typeface="Arial"/>
                <a:cs typeface="Arial"/>
              </a:rPr>
              <a:t>Meet all deadlines -OOG Grant has a funding until exhausted starting in spring.  File FAFSA early</a:t>
            </a:r>
            <a:endParaRPr lang="en-US" sz="1500" dirty="0">
              <a:latin typeface="Arial"/>
              <a:cs typeface="Arial"/>
            </a:endParaRPr>
          </a:p>
          <a:p>
            <a:pPr>
              <a:buClr>
                <a:srgbClr val="9A732E"/>
              </a:buClr>
            </a:pPr>
            <a:r>
              <a:rPr lang="en-US" dirty="0">
                <a:latin typeface="Arial"/>
                <a:cs typeface="Arial"/>
              </a:rPr>
              <a:t>Oregon Promise only get one shot at applying your senior year or GED completion.</a:t>
            </a:r>
          </a:p>
          <a:p>
            <a:r>
              <a:rPr lang="en-US" dirty="0">
                <a:latin typeface="Arial"/>
                <a:cs typeface="Arial"/>
              </a:rPr>
              <a:t>Consider applying to multiple schools to see multiple financial aid offers</a:t>
            </a:r>
          </a:p>
          <a:p>
            <a:pPr>
              <a:buClr>
                <a:srgbClr val="9A732E"/>
              </a:buClr>
            </a:pPr>
            <a:r>
              <a:rPr lang="en-US" b="1" dirty="0">
                <a:highlight>
                  <a:srgbClr val="FFFF00"/>
                </a:highlight>
                <a:latin typeface="Arial"/>
                <a:cs typeface="Arial"/>
              </a:rPr>
              <a:t>After filing the FAFSA/ORSAA, check OSAC Student Portal for progress on Oregon Aid</a:t>
            </a:r>
          </a:p>
          <a:p>
            <a:r>
              <a:rPr lang="en-US" dirty="0">
                <a:latin typeface="Arial"/>
                <a:cs typeface="Arial"/>
              </a:rPr>
              <a:t>“Verification” is a financial aid process conducted by your college/university financial aid office</a:t>
            </a:r>
          </a:p>
          <a:p>
            <a:pPr lvl="1"/>
            <a:r>
              <a:rPr lang="en-US" dirty="0">
                <a:latin typeface="Arial"/>
                <a:cs typeface="Arial"/>
              </a:rPr>
              <a:t>No need to be fearful of this - prove to us that your FAFSA information is true</a:t>
            </a:r>
          </a:p>
          <a:p>
            <a:pPr lvl="2"/>
            <a:r>
              <a:rPr lang="en-US" dirty="0">
                <a:latin typeface="Arial"/>
                <a:cs typeface="Arial"/>
              </a:rPr>
              <a:t>Keep bank statements from your FAFSA filing date</a:t>
            </a:r>
          </a:p>
          <a:p>
            <a:r>
              <a:rPr lang="en-US" dirty="0">
                <a:latin typeface="Arial"/>
                <a:cs typeface="Arial"/>
              </a:rPr>
              <a:t>Department of Education College Scorecard </a:t>
            </a:r>
            <a:endParaRPr lang="en-US" dirty="0">
              <a:latin typeface="Arial" panose="020B0604020202020204" pitchFamily="34" charset="0"/>
              <a:cs typeface="Arial" panose="020B0604020202020204" pitchFamily="34" charset="0"/>
            </a:endParaRPr>
          </a:p>
          <a:p>
            <a:pPr lvl="1"/>
            <a:r>
              <a:rPr lang="en-US" dirty="0">
                <a:latin typeface="Arial"/>
                <a:cs typeface="Arial"/>
              </a:rPr>
              <a:t>Compare schools – cost, graduation rate, employment rate, average amount borrowed, loan default rate</a:t>
            </a:r>
          </a:p>
          <a:p>
            <a:pPr lvl="1"/>
            <a:r>
              <a:rPr lang="en-US" dirty="0">
                <a:latin typeface="Arial"/>
                <a:cs typeface="Arial"/>
                <a:hlinkClick r:id="rId2"/>
              </a:rPr>
              <a:t>www.collegescorecard.ed.gov</a:t>
            </a:r>
            <a:endParaRPr lang="en-US" dirty="0">
              <a:latin typeface="Arial"/>
              <a:cs typeface="Arial"/>
            </a:endParaRPr>
          </a:p>
          <a:p>
            <a:r>
              <a:rPr lang="en-US" dirty="0">
                <a:latin typeface="Arial"/>
                <a:cs typeface="Arial"/>
              </a:rPr>
              <a:t>Reach out to College &amp; Career OPTIONS if you need assistance</a:t>
            </a:r>
          </a:p>
          <a:p>
            <a:pPr lvl="1"/>
            <a:r>
              <a:rPr lang="en-US" dirty="0">
                <a:latin typeface="Arial"/>
                <a:cs typeface="Arial"/>
                <a:hlinkClick r:id="rId3"/>
              </a:rPr>
              <a:t>www.collegeandcareeroptions.org</a:t>
            </a:r>
            <a:endParaRPr lang="en-US" dirty="0">
              <a:latin typeface="Arial"/>
              <a:cs typeface="Arial"/>
            </a:endParaRPr>
          </a:p>
          <a:p>
            <a:pPr lvl="1"/>
            <a:r>
              <a:rPr lang="en-US" dirty="0">
                <a:latin typeface="Arial"/>
                <a:cs typeface="Arial"/>
              </a:rPr>
              <a:t>530-244-4022</a:t>
            </a:r>
          </a:p>
          <a:p>
            <a:r>
              <a:rPr lang="en-US" dirty="0">
                <a:latin typeface="Arial"/>
                <a:cs typeface="Arial"/>
              </a:rPr>
              <a:t>Follow College &amp; Career OPTIONS on social media @collegeandcareeroptions</a:t>
            </a:r>
          </a:p>
          <a:p>
            <a:pPr lvl="1"/>
            <a:endParaRPr lang="en-US">
              <a:latin typeface="Arial" panose="020B0604020202020204" pitchFamily="34" charset="0"/>
              <a:cs typeface="Arial" panose="020B0604020202020204" pitchFamily="34" charset="0"/>
            </a:endParaRPr>
          </a:p>
          <a:p>
            <a:pPr lvl="1"/>
            <a:endParaRPr lang="en-US">
              <a:latin typeface="Arial" panose="020B0604020202020204" pitchFamily="34" charset="0"/>
              <a:cs typeface="Arial" panose="020B0604020202020204" pitchFamily="34" charset="0"/>
            </a:endParaRPr>
          </a:p>
          <a:p>
            <a:endParaRPr lang="en-US" sz="180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a:ln>
                  <a:noFill/>
                </a:ln>
                <a:solidFill>
                  <a:srgbClr val="058036"/>
                </a:solidFill>
                <a:effectLst/>
                <a:latin typeface="Verdana" pitchFamily="34" charset="0"/>
                <a:cs typeface="Arial" pitchFamily="34" charset="0"/>
              </a:rPr>
              <a:t> </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266" name="Picture 2" descr="good idea Icon - Free PNG &amp; SVG 247476 - Noun Project">
            <a:extLst>
              <a:ext uri="{FF2B5EF4-FFF2-40B4-BE49-F238E27FC236}">
                <a16:creationId xmlns:a16="http://schemas.microsoft.com/office/drawing/2014/main" id="{144F2758-FF63-CE67-30C7-146942B08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7" y="5551925"/>
            <a:ext cx="156737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272" y="5651584"/>
            <a:ext cx="3200400" cy="885190"/>
          </a:xfrm>
          <a:prstGeom prst="rect">
            <a:avLst/>
          </a:prstGeom>
          <a:noFill/>
          <a:ln>
            <a:noFill/>
          </a:ln>
        </p:spPr>
      </p:pic>
    </p:spTree>
    <p:extLst>
      <p:ext uri="{BB962C8B-B14F-4D97-AF65-F5344CB8AC3E}">
        <p14:creationId xmlns:p14="http://schemas.microsoft.com/office/powerpoint/2010/main" val="3086510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658368"/>
          </a:xfrm>
        </p:spPr>
        <p:txBody>
          <a:bodyPr>
            <a:noAutofit/>
          </a:bodyPr>
          <a:lstStyle/>
          <a:p>
            <a:pPr algn="ctr"/>
            <a:r>
              <a:rPr lang="en-US" sz="440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501650" y="990600"/>
            <a:ext cx="8140700" cy="5029200"/>
          </a:xfrm>
        </p:spPr>
        <p:txBody>
          <a:bodyPr vert="horz" lIns="91440" tIns="45720" rIns="91440" bIns="45720" rtlCol="0" anchor="t">
            <a:normAutofit/>
          </a:bodyPr>
          <a:lstStyle/>
          <a:p>
            <a:pPr marL="0" indent="0" algn="ctr">
              <a:lnSpc>
                <a:spcPct val="100000"/>
              </a:lnSpc>
              <a:spcBef>
                <a:spcPts val="0"/>
              </a:spcBef>
              <a:buNone/>
            </a:pPr>
            <a:r>
              <a:rPr lang="en-US" sz="2400" dirty="0"/>
              <a:t>A huge thank you to our </a:t>
            </a:r>
            <a:endParaRPr lang="en-US" dirty="0"/>
          </a:p>
          <a:p>
            <a:pPr marL="0" indent="0" algn="ctr">
              <a:lnSpc>
                <a:spcPct val="100000"/>
              </a:lnSpc>
              <a:spcBef>
                <a:spcPts val="0"/>
              </a:spcBef>
              <a:buNone/>
            </a:pPr>
            <a:r>
              <a:rPr lang="en-US" sz="2400" dirty="0"/>
              <a:t>College &amp; Career OPTIONS funders!!!</a:t>
            </a:r>
          </a:p>
          <a:p>
            <a:pPr marL="0" indent="0">
              <a:lnSpc>
                <a:spcPct val="100000"/>
              </a:lnSpc>
              <a:spcBef>
                <a:spcPts val="0"/>
              </a:spcBef>
              <a:buNone/>
            </a:pPr>
            <a:endParaRPr lang="en-US" sz="800"/>
          </a:p>
          <a:p>
            <a:pPr marL="0" indent="0">
              <a:lnSpc>
                <a:spcPct val="100000"/>
              </a:lnSpc>
              <a:spcBef>
                <a:spcPts val="0"/>
              </a:spcBef>
              <a:buNone/>
            </a:pPr>
            <a:endParaRPr lang="en-US" sz="2400"/>
          </a:p>
          <a:p>
            <a:pPr marL="0" indent="0">
              <a:lnSpc>
                <a:spcPct val="100000"/>
              </a:lnSpc>
              <a:spcBef>
                <a:spcPts val="0"/>
              </a:spcBef>
              <a:buNone/>
            </a:pPr>
            <a:endParaRPr lang="en-US" sz="800"/>
          </a:p>
          <a:p>
            <a:pPr marL="0" indent="0">
              <a:lnSpc>
                <a:spcPct val="100000"/>
              </a:lnSpc>
              <a:spcBef>
                <a:spcPts val="0"/>
              </a:spcBef>
              <a:buNone/>
            </a:pPr>
            <a:endParaRPr lang="en-US" sz="2400"/>
          </a:p>
          <a:p>
            <a:pPr marL="0" indent="0">
              <a:lnSpc>
                <a:spcPct val="100000"/>
              </a:lnSpc>
              <a:spcBef>
                <a:spcPts val="0"/>
              </a:spcBef>
              <a:buNone/>
            </a:pPr>
            <a:endParaRPr lang="en-US" sz="2400"/>
          </a:p>
          <a:p>
            <a:pPr marL="0" indent="0">
              <a:lnSpc>
                <a:spcPct val="100000"/>
              </a:lnSpc>
              <a:spcBef>
                <a:spcPts val="0"/>
              </a:spcBef>
              <a:buNone/>
            </a:pPr>
            <a:endParaRPr lang="en-US"/>
          </a:p>
          <a:p>
            <a:pPr marL="0" indent="0">
              <a:buNone/>
            </a:pPr>
            <a:endParaRPr lang="en-US" sz="2400"/>
          </a:p>
          <a:p>
            <a:pPr marL="0" indent="0">
              <a:buNone/>
            </a:pPr>
            <a:endParaRPr lang="en-US" sz="800"/>
          </a:p>
          <a:p>
            <a:pPr marL="0" indent="0">
              <a:buNone/>
            </a:pPr>
            <a:r>
              <a:rPr lang="en-US" dirty="0"/>
              <a:t>Because of their generosity, all services provided by College &amp; Career OPTIONS personnel are </a:t>
            </a:r>
            <a:r>
              <a:rPr lang="en-US" u="sng" dirty="0">
                <a:highlight>
                  <a:srgbClr val="FFFF00"/>
                </a:highlight>
              </a:rPr>
              <a:t>free</a:t>
            </a:r>
            <a:r>
              <a:rPr lang="en-US" dirty="0">
                <a:highlight>
                  <a:srgbClr val="FFFF00"/>
                </a:highlight>
              </a:rPr>
              <a:t> </a:t>
            </a:r>
            <a:r>
              <a:rPr lang="en-US" dirty="0"/>
              <a:t>to Douglas County families</a:t>
            </a:r>
          </a:p>
          <a:p>
            <a:pPr marL="0" indent="0">
              <a:buNone/>
            </a:pPr>
            <a:endParaRPr lang="en-US" sz="2400"/>
          </a:p>
        </p:txBody>
      </p:sp>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4451" y="2210963"/>
            <a:ext cx="3184478" cy="1410751"/>
          </a:xfrm>
          <a:prstGeom prst="rect">
            <a:avLst/>
          </a:prstGeom>
          <a:noFill/>
          <a:ln>
            <a:noFill/>
          </a:ln>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15" y="5008952"/>
            <a:ext cx="3200400" cy="885190"/>
          </a:xfrm>
          <a:prstGeom prst="rect">
            <a:avLst/>
          </a:prstGeom>
          <a:noFill/>
          <a:ln>
            <a:noFill/>
          </a:ln>
        </p:spPr>
      </p:pic>
      <p:pic>
        <p:nvPicPr>
          <p:cNvPr id="4" name="Picture 3" descr="A green and white sign with white text&#10;&#10;Description automatically generated">
            <a:extLst>
              <a:ext uri="{FF2B5EF4-FFF2-40B4-BE49-F238E27FC236}">
                <a16:creationId xmlns:a16="http://schemas.microsoft.com/office/drawing/2014/main" id="{D82B9C86-0401-5643-D67D-18E8D9533C70}"/>
              </a:ext>
            </a:extLst>
          </p:cNvPr>
          <p:cNvPicPr>
            <a:picLocks noChangeAspect="1"/>
          </p:cNvPicPr>
          <p:nvPr/>
        </p:nvPicPr>
        <p:blipFill>
          <a:blip r:embed="rId4"/>
          <a:stretch>
            <a:fillRect/>
          </a:stretch>
        </p:blipFill>
        <p:spPr>
          <a:xfrm>
            <a:off x="5502401" y="5138373"/>
            <a:ext cx="1447800" cy="619125"/>
          </a:xfrm>
          <a:prstGeom prst="rect">
            <a:avLst/>
          </a:prstGeom>
        </p:spPr>
      </p:pic>
    </p:spTree>
    <p:extLst>
      <p:ext uri="{BB962C8B-B14F-4D97-AF65-F5344CB8AC3E}">
        <p14:creationId xmlns:p14="http://schemas.microsoft.com/office/powerpoint/2010/main" val="159129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010"/>
            <a:ext cx="8229600" cy="783591"/>
          </a:xfrm>
        </p:spPr>
        <p:txBody>
          <a:bodyPr>
            <a:normAutofit/>
          </a:bodyPr>
          <a:lstStyle/>
          <a:p>
            <a:pPr algn="ctr"/>
            <a:r>
              <a:rPr lang="en-US" sz="4400" dirty="0"/>
              <a:t>Thank you!!!</a:t>
            </a:r>
          </a:p>
        </p:txBody>
      </p:sp>
      <p:sp>
        <p:nvSpPr>
          <p:cNvPr id="3" name="Content Placeholder 2"/>
          <p:cNvSpPr>
            <a:spLocks noGrp="1"/>
          </p:cNvSpPr>
          <p:nvPr>
            <p:ph idx="1"/>
          </p:nvPr>
        </p:nvSpPr>
        <p:spPr>
          <a:xfrm>
            <a:off x="304800" y="1477963"/>
            <a:ext cx="8229600" cy="4389437"/>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a:latin typeface="Arial" panose="020B0604020202020204" pitchFamily="34" charset="0"/>
              <a:cs typeface="Arial" panose="020B0604020202020204" pitchFamily="34" charset="0"/>
            </a:endParaRPr>
          </a:p>
          <a:p>
            <a:pPr marL="274320" lvl="1" indent="0">
              <a:buNone/>
            </a:pPr>
            <a:r>
              <a:rPr lang="en-US" sz="2000" b="1" dirty="0">
                <a:latin typeface="Arial"/>
                <a:cs typeface="Arial"/>
              </a:rPr>
              <a:t>Robert Adams</a:t>
            </a:r>
            <a:endParaRPr lang="en-US" sz="2000" b="1" dirty="0">
              <a:latin typeface="Arial" panose="020B0604020202020204" pitchFamily="34" charset="0"/>
              <a:cs typeface="Arial" panose="020B0604020202020204" pitchFamily="34" charset="0"/>
            </a:endParaRPr>
          </a:p>
          <a:p>
            <a:pPr marL="274320" lvl="1" indent="0">
              <a:buNone/>
            </a:pPr>
            <a:r>
              <a:rPr lang="en-US" b="1" dirty="0">
                <a:latin typeface="Arial"/>
                <a:cs typeface="Arial"/>
              </a:rPr>
              <a:t>Director of College and Career Services</a:t>
            </a:r>
          </a:p>
          <a:p>
            <a:pPr marL="274320" lvl="1" indent="0">
              <a:buNone/>
            </a:pPr>
            <a:r>
              <a:rPr lang="en-US" b="1" dirty="0">
                <a:latin typeface="Arial" panose="020B0604020202020204" pitchFamily="34" charset="0"/>
                <a:cs typeface="Arial" panose="020B0604020202020204" pitchFamily="34" charset="0"/>
              </a:rPr>
              <a:t>College &amp; Career OPTIONS</a:t>
            </a:r>
          </a:p>
          <a:p>
            <a:pPr marL="274320" lvl="1" indent="0">
              <a:buNone/>
            </a:pPr>
            <a:r>
              <a:rPr lang="en-US" b="1" dirty="0">
                <a:latin typeface="Arial"/>
                <a:cs typeface="Arial"/>
              </a:rPr>
              <a:t>Email:  </a:t>
            </a:r>
            <a:r>
              <a:rPr lang="en-US" b="1" u="sng" dirty="0" err="1">
                <a:solidFill>
                  <a:srgbClr val="0070C0"/>
                </a:solidFill>
                <a:latin typeface="Arial"/>
                <a:cs typeface="Arial"/>
              </a:rPr>
              <a:t>radams</a:t>
            </a:r>
            <a:r>
              <a:rPr lang="en-US" b="1" u="sng" dirty="0">
                <a:solidFill>
                  <a:srgbClr val="0070C0"/>
                </a:solidFill>
                <a:latin typeface="Arial"/>
                <a:cs typeface="Arial"/>
                <a:hlinkClick r:id="rId2">
                  <a:extLst>
                    <a:ext uri="{A12FA001-AC4F-418D-AE19-62706E023703}">
                      <ahyp:hlinkClr xmlns:ahyp="http://schemas.microsoft.com/office/drawing/2018/hyperlinkcolor" val="tx"/>
                    </a:ext>
                  </a:extLst>
                </a:hlinkClick>
              </a:rPr>
              <a:t>@collegeandcareeroptions.org</a:t>
            </a:r>
          </a:p>
          <a:p>
            <a:pPr marL="274320" lvl="1" indent="0">
              <a:buNone/>
            </a:pPr>
            <a:r>
              <a:rPr lang="en-US" b="1" dirty="0">
                <a:latin typeface="Arial"/>
                <a:cs typeface="Arial"/>
              </a:rPr>
              <a:t>Phone: 530-768-5107</a:t>
            </a:r>
            <a:endParaRPr lang="en-US" b="1" dirty="0">
              <a:latin typeface="Arial" panose="020B0604020202020204" pitchFamily="34" charset="0"/>
              <a:cs typeface="Arial" panose="020B0604020202020204" pitchFamily="34" charset="0"/>
            </a:endParaRPr>
          </a:p>
          <a:p>
            <a:pPr marL="274320" lvl="1" indent="0">
              <a:buNone/>
            </a:pPr>
            <a:endParaRPr lang="en-US" b="1">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a:ln>
                  <a:noFill/>
                </a:ln>
                <a:solidFill>
                  <a:srgbClr val="058036"/>
                </a:solidFill>
                <a:effectLst/>
                <a:latin typeface="Verdana" pitchFamily="34" charset="0"/>
                <a:cs typeface="Arial" pitchFamily="34" charset="0"/>
              </a:rPr>
              <a:t> </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23691"/>
            <a:ext cx="2895600" cy="2070100"/>
          </a:xfrm>
          <a:prstGeom prst="rect">
            <a:avLst/>
          </a:prstGeom>
          <a:noFill/>
          <a:ln>
            <a:noFill/>
          </a:ln>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55" y="5777557"/>
            <a:ext cx="3200400" cy="885190"/>
          </a:xfrm>
          <a:prstGeom prst="rect">
            <a:avLst/>
          </a:prstGeom>
          <a:noFill/>
          <a:ln>
            <a:noFill/>
          </a:ln>
        </p:spPr>
      </p:pic>
      <p:pic>
        <p:nvPicPr>
          <p:cNvPr id="4" name="Picture 3" descr="A green and white sign with white text&#10;&#10;Description automatically generated">
            <a:extLst>
              <a:ext uri="{FF2B5EF4-FFF2-40B4-BE49-F238E27FC236}">
                <a16:creationId xmlns:a16="http://schemas.microsoft.com/office/drawing/2014/main" id="{3256449B-5FEC-DD14-2511-50A17AC4339D}"/>
              </a:ext>
            </a:extLst>
          </p:cNvPr>
          <p:cNvPicPr>
            <a:picLocks noChangeAspect="1"/>
          </p:cNvPicPr>
          <p:nvPr/>
        </p:nvPicPr>
        <p:blipFill>
          <a:blip r:embed="rId6"/>
          <a:stretch>
            <a:fillRect/>
          </a:stretch>
        </p:blipFill>
        <p:spPr>
          <a:xfrm>
            <a:off x="6258653" y="5818802"/>
            <a:ext cx="1438275" cy="619125"/>
          </a:xfrm>
          <a:prstGeom prst="rect">
            <a:avLst/>
          </a:prstGeom>
        </p:spPr>
      </p:pic>
      <p:pic>
        <p:nvPicPr>
          <p:cNvPr id="10" name="Picture 9" descr="C:\Users\bwilliams\AppData\Local\Microsoft\Windows\INetCache\Content.MSO\EF06A088.tmp">
            <a:extLst>
              <a:ext uri="{FF2B5EF4-FFF2-40B4-BE49-F238E27FC236}">
                <a16:creationId xmlns:a16="http://schemas.microsoft.com/office/drawing/2014/main" id="{9CCA3434-73D3-C074-4A00-EEFB901D67C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261949" y="363703"/>
            <a:ext cx="1650953" cy="705901"/>
          </a:xfrm>
          <a:prstGeom prst="rect">
            <a:avLst/>
          </a:prstGeom>
          <a:noFill/>
          <a:ln>
            <a:noFill/>
          </a:ln>
        </p:spPr>
      </p:pic>
    </p:spTree>
    <p:extLst>
      <p:ext uri="{BB962C8B-B14F-4D97-AF65-F5344CB8AC3E}">
        <p14:creationId xmlns:p14="http://schemas.microsoft.com/office/powerpoint/2010/main" val="132099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3810000"/>
            <a:ext cx="7772400" cy="1905000"/>
          </a:xfrm>
        </p:spPr>
        <p:txBody>
          <a:bodyPr>
            <a:normAutofit/>
          </a:bodyPr>
          <a:lstStyle/>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Gateway to need-based student financial aid from:</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Federal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State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Colleges &amp; Universities</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457200" y="195628"/>
            <a:ext cx="7924800" cy="584775"/>
          </a:xfrm>
          <a:prstGeom prst="rect">
            <a:avLst/>
          </a:prstGeom>
          <a:noFill/>
        </p:spPr>
        <p:txBody>
          <a:bodyPr wrap="square">
            <a:spAutoFit/>
          </a:bodyPr>
          <a:lstStyle/>
          <a:p>
            <a:pPr algn="ctr"/>
            <a:r>
              <a:rPr lang="en-US" sz="3200" dirty="0">
                <a:latin typeface="+mj-lt"/>
              </a:rPr>
              <a:t>What is the Free Application for Federal Student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777182"/>
            <a:ext cx="3200400" cy="885190"/>
          </a:xfrm>
          <a:prstGeom prst="rect">
            <a:avLst/>
          </a:prstGeom>
          <a:noFill/>
          <a:ln>
            <a:noFill/>
          </a:ln>
        </p:spPr>
      </p:pic>
      <p:pic>
        <p:nvPicPr>
          <p:cNvPr id="8" name="Picture 7">
            <a:extLst>
              <a:ext uri="{FF2B5EF4-FFF2-40B4-BE49-F238E27FC236}">
                <a16:creationId xmlns:a16="http://schemas.microsoft.com/office/drawing/2014/main" id="{176C216B-D626-82AB-B210-35F32DA30DEC}"/>
              </a:ext>
            </a:extLst>
          </p:cNvPr>
          <p:cNvPicPr>
            <a:picLocks noChangeAspect="1"/>
          </p:cNvPicPr>
          <p:nvPr/>
        </p:nvPicPr>
        <p:blipFill>
          <a:blip r:embed="rId4"/>
          <a:stretch>
            <a:fillRect/>
          </a:stretch>
        </p:blipFill>
        <p:spPr>
          <a:xfrm>
            <a:off x="876300" y="873676"/>
            <a:ext cx="7086599" cy="2905233"/>
          </a:xfrm>
          <a:prstGeom prst="rect">
            <a:avLst/>
          </a:prstGeom>
        </p:spPr>
      </p:pic>
    </p:spTree>
    <p:extLst>
      <p:ext uri="{BB962C8B-B14F-4D97-AF65-F5344CB8AC3E}">
        <p14:creationId xmlns:p14="http://schemas.microsoft.com/office/powerpoint/2010/main" val="21298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159742" y="173490"/>
            <a:ext cx="8841860" cy="738664"/>
          </a:xfrm>
          <a:prstGeom prst="rect">
            <a:avLst/>
          </a:prstGeom>
          <a:noFill/>
        </p:spPr>
        <p:txBody>
          <a:bodyPr wrap="square">
            <a:spAutoFit/>
          </a:bodyPr>
          <a:lstStyle/>
          <a:p>
            <a:pPr algn="ctr"/>
            <a:r>
              <a:rPr lang="en-US" sz="4200">
                <a:latin typeface="+mj-lt"/>
              </a:rPr>
              <a:t> </a:t>
            </a:r>
            <a:r>
              <a:rPr lang="en-US" sz="4000">
                <a:latin typeface="+mj-lt"/>
              </a:rPr>
              <a:t>Which Financial Aid Application to Submit?</a:t>
            </a:r>
          </a:p>
        </p:txBody>
      </p:sp>
      <p:pic>
        <p:nvPicPr>
          <p:cNvPr id="16" name="Picture 1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16" y="5853417"/>
            <a:ext cx="3200400" cy="885190"/>
          </a:xfrm>
          <a:prstGeom prst="rect">
            <a:avLst/>
          </a:prstGeom>
          <a:noFill/>
          <a:ln>
            <a:noFill/>
          </a:ln>
        </p:spPr>
      </p:pic>
      <p:pic>
        <p:nvPicPr>
          <p:cNvPr id="2" name="Picture 1" descr="A screenshot of a computer&#10;&#10;Description automatically generated">
            <a:extLst>
              <a:ext uri="{FF2B5EF4-FFF2-40B4-BE49-F238E27FC236}">
                <a16:creationId xmlns:a16="http://schemas.microsoft.com/office/drawing/2014/main" id="{D71A3848-CABD-0FD7-2ADE-24A6DFA76C66}"/>
              </a:ext>
            </a:extLst>
          </p:cNvPr>
          <p:cNvPicPr>
            <a:picLocks noChangeAspect="1"/>
          </p:cNvPicPr>
          <p:nvPr/>
        </p:nvPicPr>
        <p:blipFill>
          <a:blip r:embed="rId4"/>
          <a:stretch>
            <a:fillRect/>
          </a:stretch>
        </p:blipFill>
        <p:spPr>
          <a:xfrm>
            <a:off x="323042" y="1042358"/>
            <a:ext cx="8239125" cy="4572000"/>
          </a:xfrm>
          <a:prstGeom prst="rect">
            <a:avLst/>
          </a:prstGeom>
        </p:spPr>
      </p:pic>
      <p:pic>
        <p:nvPicPr>
          <p:cNvPr id="3" name="Picture 2" descr="A group of people wearing graduation caps&#10;&#10;Description automatically generated">
            <a:extLst>
              <a:ext uri="{FF2B5EF4-FFF2-40B4-BE49-F238E27FC236}">
                <a16:creationId xmlns:a16="http://schemas.microsoft.com/office/drawing/2014/main" id="{ADF4C078-8382-EB9E-D927-BE4451DE8FE6}"/>
              </a:ext>
            </a:extLst>
          </p:cNvPr>
          <p:cNvPicPr>
            <a:picLocks noChangeAspect="1"/>
          </p:cNvPicPr>
          <p:nvPr/>
        </p:nvPicPr>
        <p:blipFill>
          <a:blip r:embed="rId5"/>
          <a:stretch>
            <a:fillRect/>
          </a:stretch>
        </p:blipFill>
        <p:spPr>
          <a:xfrm>
            <a:off x="4687216" y="3110677"/>
            <a:ext cx="3694982" cy="2512482"/>
          </a:xfrm>
          <a:prstGeom prst="rect">
            <a:avLst/>
          </a:prstGeom>
        </p:spPr>
      </p:pic>
      <p:pic>
        <p:nvPicPr>
          <p:cNvPr id="6" name="Picture 5" descr="C:\Users\bwilliams\AppData\Local\Microsoft\Windows\INetCache\Content.MSO\EF06A088.tmp">
            <a:extLst>
              <a:ext uri="{FF2B5EF4-FFF2-40B4-BE49-F238E27FC236}">
                <a16:creationId xmlns:a16="http://schemas.microsoft.com/office/drawing/2014/main" id="{4EC85520-6D07-EC03-9A8F-5A89314F978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8276" y="6068588"/>
            <a:ext cx="1650953" cy="705901"/>
          </a:xfrm>
          <a:prstGeom prst="rect">
            <a:avLst/>
          </a:prstGeom>
          <a:noFill/>
          <a:ln>
            <a:noFill/>
          </a:ln>
        </p:spPr>
      </p:pic>
    </p:spTree>
    <p:extLst>
      <p:ext uri="{BB962C8B-B14F-4D97-AF65-F5344CB8AC3E}">
        <p14:creationId xmlns:p14="http://schemas.microsoft.com/office/powerpoint/2010/main" val="86689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eaLnBrk="1" hangingPunct="1"/>
            <a:r>
              <a:rPr lang="en-US" dirty="0"/>
              <a:t>Compelling reasons to File A FAFSA</a:t>
            </a:r>
          </a:p>
        </p:txBody>
      </p:sp>
      <p:sp>
        <p:nvSpPr>
          <p:cNvPr id="39938" name="Content Placeholder 2"/>
          <p:cNvSpPr>
            <a:spLocks noGrp="1"/>
          </p:cNvSpPr>
          <p:nvPr>
            <p:ph idx="1"/>
          </p:nvPr>
        </p:nvSpPr>
        <p:spPr>
          <a:xfrm>
            <a:off x="304800" y="990599"/>
            <a:ext cx="8465457" cy="4572001"/>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Even if you don’t think you will qualify for need based aid, consider the following:</a:t>
            </a:r>
          </a:p>
          <a:p>
            <a:r>
              <a:rPr lang="en-US" dirty="0">
                <a:latin typeface="Arial" panose="020B0604020202020204" pitchFamily="34" charset="0"/>
                <a:cs typeface="Arial" panose="020B0604020202020204" pitchFamily="34" charset="0"/>
              </a:rPr>
              <a:t>Regardless of income level, a FAFSA must be filed to receive free CA Community College tuition</a:t>
            </a:r>
          </a:p>
          <a:p>
            <a:r>
              <a:rPr lang="en-US" dirty="0">
                <a:latin typeface="Arial" panose="020B0604020202020204" pitchFamily="34" charset="0"/>
                <a:cs typeface="Arial" panose="020B0604020202020204" pitchFamily="34" charset="0"/>
              </a:rPr>
              <a:t>Allows for access to government student loans</a:t>
            </a:r>
          </a:p>
          <a:p>
            <a:r>
              <a:rPr lang="en-US" dirty="0">
                <a:latin typeface="Arial" panose="020B0604020202020204" pitchFamily="34" charset="0"/>
                <a:cs typeface="Arial" panose="020B0604020202020204" pitchFamily="34" charset="0"/>
              </a:rPr>
              <a:t>Allows for the opportunity to secure need-based aid if life circumstances and/or financial circumstances change (special circumstances)</a:t>
            </a:r>
          </a:p>
          <a:p>
            <a:r>
              <a:rPr lang="en-US" dirty="0">
                <a:latin typeface="Arial" panose="020B0604020202020204" pitchFamily="34" charset="0"/>
                <a:cs typeface="Arial" panose="020B0604020202020204" pitchFamily="34" charset="0"/>
              </a:rPr>
              <a:t>You can qualify for the CA Middle Class Scholarship even if you earned up to $250,000 of income and have up to $250,000 of assets</a:t>
            </a:r>
          </a:p>
          <a:p>
            <a:r>
              <a:rPr lang="en-US" dirty="0">
                <a:latin typeface="Arial" panose="020B0604020202020204" pitchFamily="34" charset="0"/>
                <a:cs typeface="Arial" panose="020B0604020202020204" pitchFamily="34" charset="0"/>
              </a:rPr>
              <a:t>Some schools will not consider you for merit scholarships until you have submitted a FAFSA</a:t>
            </a:r>
          </a:p>
          <a:p>
            <a:r>
              <a:rPr lang="en-US" dirty="0">
                <a:latin typeface="Arial" panose="020B0604020202020204" pitchFamily="34" charset="0"/>
                <a:cs typeface="Arial" panose="020B0604020202020204" pitchFamily="34" charset="0"/>
              </a:rPr>
              <a:t>FAFSA completion required for CA high school seniors unless opt-out</a:t>
            </a:r>
          </a:p>
        </p:txBody>
      </p:sp>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8783"/>
            <a:ext cx="2971800" cy="150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spTree>
    <p:extLst>
      <p:ext uri="{BB962C8B-B14F-4D97-AF65-F5344CB8AC3E}">
        <p14:creationId xmlns:p14="http://schemas.microsoft.com/office/powerpoint/2010/main" val="367281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15000"/>
            <a:ext cx="3200400" cy="885190"/>
          </a:xfrm>
          <a:prstGeom prst="rect">
            <a:avLst/>
          </a:prstGeom>
          <a:noFill/>
          <a:ln>
            <a:noFill/>
          </a:ln>
        </p:spPr>
      </p:pic>
      <p:sp>
        <p:nvSpPr>
          <p:cNvPr id="6" name="Title 5">
            <a:extLst>
              <a:ext uri="{FF2B5EF4-FFF2-40B4-BE49-F238E27FC236}">
                <a16:creationId xmlns:a16="http://schemas.microsoft.com/office/drawing/2014/main" id="{B728A02B-03BF-5361-B253-554E68B11610}"/>
              </a:ext>
            </a:extLst>
          </p:cNvPr>
          <p:cNvSpPr>
            <a:spLocks noGrp="1"/>
          </p:cNvSpPr>
          <p:nvPr>
            <p:ph type="title"/>
          </p:nvPr>
        </p:nvSpPr>
        <p:spPr>
          <a:xfrm>
            <a:off x="685800" y="35052"/>
            <a:ext cx="7772400" cy="650748"/>
          </a:xfrm>
        </p:spPr>
        <p:txBody>
          <a:bodyPr>
            <a:normAutofit fontScale="90000"/>
          </a:bodyPr>
          <a:lstStyle/>
          <a:p>
            <a:pPr algn="ctr"/>
            <a:br>
              <a:rPr lang="en-US" sz="4200" dirty="0">
                <a:latin typeface="+mj-lt"/>
              </a:rPr>
            </a:br>
            <a:r>
              <a:rPr lang="en-US" sz="3100" dirty="0">
                <a:latin typeface="+mj-lt"/>
              </a:rPr>
              <a:t>Special Circumstances – appeal for more financia</a:t>
            </a:r>
            <a:r>
              <a:rPr lang="en-US" sz="3100" dirty="0"/>
              <a:t>l aid</a:t>
            </a:r>
            <a:br>
              <a:rPr lang="en-US" sz="4200" dirty="0">
                <a:latin typeface="+mj-lt"/>
              </a:rPr>
            </a:br>
            <a:endParaRPr lang="en-US" dirty="0"/>
          </a:p>
        </p:txBody>
      </p:sp>
      <p:sp>
        <p:nvSpPr>
          <p:cNvPr id="9" name="Content Placeholder 8">
            <a:extLst>
              <a:ext uri="{FF2B5EF4-FFF2-40B4-BE49-F238E27FC236}">
                <a16:creationId xmlns:a16="http://schemas.microsoft.com/office/drawing/2014/main" id="{A1BEC3E0-A31C-EA83-C883-31E160AF3534}"/>
              </a:ext>
            </a:extLst>
          </p:cNvPr>
          <p:cNvSpPr>
            <a:spLocks noGrp="1"/>
          </p:cNvSpPr>
          <p:nvPr>
            <p:ph idx="1"/>
          </p:nvPr>
        </p:nvSpPr>
        <p:spPr>
          <a:xfrm>
            <a:off x="419100" y="685800"/>
            <a:ext cx="7353300" cy="4953000"/>
          </a:xfrm>
        </p:spPr>
        <p:txBody>
          <a:bodyPr>
            <a:noAutofit/>
          </a:bodyPr>
          <a:lstStyle/>
          <a:p>
            <a:r>
              <a:rPr lang="en-US" sz="2400" dirty="0"/>
              <a:t>Family’s financial circumstances have changed (even mid-year) or differ from the typical family</a:t>
            </a:r>
          </a:p>
          <a:p>
            <a:pPr lvl="1"/>
            <a:endParaRPr lang="en-US" sz="2400" dirty="0"/>
          </a:p>
          <a:p>
            <a:pPr lvl="1"/>
            <a:r>
              <a:rPr lang="en-US" sz="2400" dirty="0"/>
              <a:t>Changes to family income or assets</a:t>
            </a:r>
          </a:p>
          <a:p>
            <a:pPr lvl="1"/>
            <a:r>
              <a:rPr lang="en-US" sz="2400" dirty="0"/>
              <a:t>Recent unemployment</a:t>
            </a:r>
          </a:p>
          <a:p>
            <a:pPr lvl="1"/>
            <a:r>
              <a:rPr lang="en-US" sz="2400" dirty="0"/>
              <a:t>High dependent care expenses</a:t>
            </a:r>
          </a:p>
          <a:p>
            <a:pPr lvl="1"/>
            <a:r>
              <a:rPr lang="en-US" sz="2400" dirty="0"/>
              <a:t>Housing change due to homelessness</a:t>
            </a:r>
          </a:p>
          <a:p>
            <a:pPr lvl="1"/>
            <a:r>
              <a:rPr lang="en-US" sz="2400" dirty="0"/>
              <a:t>High unreimbursed medical or dental expenses </a:t>
            </a:r>
          </a:p>
          <a:p>
            <a:pPr lvl="1"/>
            <a:r>
              <a:rPr lang="en-US" sz="2400" dirty="0"/>
              <a:t>One-time events (e.g., a bonus) that do not reflect ability to pay</a:t>
            </a:r>
          </a:p>
          <a:p>
            <a:pPr marL="274320" lvl="1" indent="0">
              <a:buNone/>
            </a:pPr>
            <a:endParaRPr lang="en-US" sz="2400" dirty="0"/>
          </a:p>
        </p:txBody>
      </p:sp>
      <p:pic>
        <p:nvPicPr>
          <p:cNvPr id="1026" name="Picture 2">
            <a:extLst>
              <a:ext uri="{FF2B5EF4-FFF2-40B4-BE49-F238E27FC236}">
                <a16:creationId xmlns:a16="http://schemas.microsoft.com/office/drawing/2014/main" id="{D9533A74-2D53-0BA6-6E00-A0F0BE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924300"/>
            <a:ext cx="15895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Circumstances | Antelope Valley College">
            <a:extLst>
              <a:ext uri="{FF2B5EF4-FFF2-40B4-BE49-F238E27FC236}">
                <a16:creationId xmlns:a16="http://schemas.microsoft.com/office/drawing/2014/main" id="{C6C115F9-BC2A-2E3F-52B2-DD07D6782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409700"/>
            <a:ext cx="21050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5715AE-D7BE-2E1B-362D-A6B23A98E4DF}"/>
              </a:ext>
            </a:extLst>
          </p:cNvPr>
          <p:cNvPicPr>
            <a:picLocks noChangeAspect="1"/>
          </p:cNvPicPr>
          <p:nvPr/>
        </p:nvPicPr>
        <p:blipFill>
          <a:blip r:embed="rId6"/>
          <a:stretch>
            <a:fillRect/>
          </a:stretch>
        </p:blipFill>
        <p:spPr>
          <a:xfrm>
            <a:off x="4464866" y="4536948"/>
            <a:ext cx="2316933" cy="1752600"/>
          </a:xfrm>
          <a:prstGeom prst="rect">
            <a:avLst/>
          </a:prstGeom>
        </p:spPr>
      </p:pic>
    </p:spTree>
    <p:extLst>
      <p:ext uri="{BB962C8B-B14F-4D97-AF65-F5344CB8AC3E}">
        <p14:creationId xmlns:p14="http://schemas.microsoft.com/office/powerpoint/2010/main" val="161887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8891</TotalTime>
  <Words>3995</Words>
  <Application>Microsoft Office PowerPoint</Application>
  <PresentationFormat>On-screen Show (4:3)</PresentationFormat>
  <Paragraphs>476</Paragraphs>
  <Slides>56</Slides>
  <Notes>42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Arial</vt:lpstr>
      <vt:lpstr>Arial Black</vt:lpstr>
      <vt:lpstr>Calibri</vt:lpstr>
      <vt:lpstr>Century Gothic</vt:lpstr>
      <vt:lpstr>Courier New</vt:lpstr>
      <vt:lpstr>Rockwell</vt:lpstr>
      <vt:lpstr>Rockwell Condensed</vt:lpstr>
      <vt:lpstr>Rockwell Extra Bold</vt:lpstr>
      <vt:lpstr>Times New Roman</vt:lpstr>
      <vt:lpstr>Trebuchet MS</vt:lpstr>
      <vt:lpstr>Verdana</vt:lpstr>
      <vt:lpstr>Wingdings</vt:lpstr>
      <vt:lpstr>Wingdings 2</vt:lpstr>
      <vt:lpstr>'Wingdings 2',Sans-Serif</vt:lpstr>
      <vt:lpstr>Wingdings,Sans-Serif</vt:lpstr>
      <vt:lpstr>Wood Type</vt:lpstr>
      <vt:lpstr>Financial Aid 2026-2027</vt:lpstr>
      <vt:lpstr>PowerPoint Presentation</vt:lpstr>
      <vt:lpstr>Goals for Today</vt:lpstr>
      <vt:lpstr>PowerPoint Presentation</vt:lpstr>
      <vt:lpstr>PowerPoint Presentation</vt:lpstr>
      <vt:lpstr>PowerPoint Presentation</vt:lpstr>
      <vt:lpstr>PowerPoint Presentation</vt:lpstr>
      <vt:lpstr>Compelling reasons to File A FAFSA</vt:lpstr>
      <vt:lpstr> Special Circumstances – appeal for more financial aid </vt:lpstr>
      <vt:lpstr>PowerPoint Presentation</vt:lpstr>
      <vt:lpstr>PowerPoint Presentation</vt:lpstr>
      <vt:lpstr>PowerPoint Presentation</vt:lpstr>
      <vt:lpstr>PowerPoint Presentation</vt:lpstr>
      <vt:lpstr>what is cost of attendance? (coa)</vt:lpstr>
      <vt:lpstr>University of Oregon Cost of Attendance 2024-2025 (ESTIMATED)</vt:lpstr>
      <vt:lpstr>(ESTIMATED) Cost Of Attendance  Comparison 2025-2026***</vt:lpstr>
      <vt:lpstr>(ESTIMATED) Cost Of Attendance  Comparison 2025-2026***</vt:lpstr>
      <vt:lpstr>(ESTIMATED) Cost Of Attendance  Comparison 2025-2026***</vt:lpstr>
      <vt:lpstr>what is the student aid index? (sai)</vt:lpstr>
      <vt:lpstr>Financial Aid OFFErs</vt:lpstr>
      <vt:lpstr>Financial AiD opportunities</vt:lpstr>
      <vt:lpstr>Financial AiD opportunities</vt:lpstr>
      <vt:lpstr>Financial AiD opportunities</vt:lpstr>
      <vt:lpstr>Financial AiD opportunities</vt:lpstr>
      <vt:lpstr>PowerPoint Presentation</vt:lpstr>
      <vt:lpstr>PowerPoint Presentation</vt:lpstr>
      <vt:lpstr>Oregon tribal student grant </vt:lpstr>
      <vt:lpstr>Financial AiD opportunities</vt:lpstr>
      <vt:lpstr>PowerPoint Presentation</vt:lpstr>
      <vt:lpstr>PowerPoint Presentation</vt:lpstr>
      <vt:lpstr>PowerPoint Presentation</vt:lpstr>
      <vt:lpstr>PowerPoint Presentation</vt:lpstr>
      <vt:lpstr>PowerPoint Presentation</vt:lpstr>
      <vt:lpstr> Which year’s information is reported? </vt:lpstr>
      <vt:lpstr>Sai calculation - Income   (For 2026-2027 School Year use 2024 Tax Return information)</vt:lpstr>
      <vt:lpstr>Exempt from asset reporting</vt:lpstr>
      <vt:lpstr>Free OR reduced-price school lunch </vt:lpstr>
      <vt:lpstr>Fafsa definition of federal benefits received </vt:lpstr>
      <vt:lpstr>What Assets to declare for FAFSA</vt:lpstr>
      <vt:lpstr>sai Calculation – Assets</vt:lpstr>
      <vt:lpstr>Fafsa definition of Family size</vt:lpstr>
      <vt:lpstr>SAI Calculation - Family size</vt:lpstr>
      <vt:lpstr>I have filed my fafsa – what happens next?</vt:lpstr>
      <vt:lpstr>Didn’t GET enough financial aid? Consider these options</vt:lpstr>
      <vt:lpstr>Reducing College Costs</vt:lpstr>
      <vt:lpstr>What About Scholarships?</vt:lpstr>
      <vt:lpstr>PowerPoint Presentation</vt:lpstr>
      <vt:lpstr>PowerPoint Presentation</vt:lpstr>
      <vt:lpstr>College &amp; Career OPTIONS Financial Aid Tools and Resources</vt:lpstr>
      <vt:lpstr>College &amp; Career OPTIONS Financial Aid Tools and Resources</vt:lpstr>
      <vt:lpstr>PowerPoint Presentation</vt:lpstr>
      <vt:lpstr>PowerPoint Presentation</vt:lpstr>
      <vt:lpstr>College &amp; career OPTIONS Financial Aid Services</vt:lpstr>
      <vt:lpstr>    Some Considerations &amp; Reminders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lastModifiedBy>Rob Adams</cp:lastModifiedBy>
  <cp:revision>411</cp:revision>
  <cp:lastPrinted>2025-07-30T22:30:58Z</cp:lastPrinted>
  <dcterms:created xsi:type="dcterms:W3CDTF">2020-07-23T20:48:43Z</dcterms:created>
  <dcterms:modified xsi:type="dcterms:W3CDTF">2025-09-04T15:32:06Z</dcterms:modified>
</cp:coreProperties>
</file>